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96" r:id="rId3"/>
    <p:sldId id="289" r:id="rId4"/>
    <p:sldId id="258" r:id="rId5"/>
    <p:sldId id="263" r:id="rId6"/>
    <p:sldId id="264" r:id="rId7"/>
    <p:sldId id="265" r:id="rId8"/>
    <p:sldId id="298" r:id="rId9"/>
    <p:sldId id="270" r:id="rId10"/>
    <p:sldId id="285" r:id="rId11"/>
    <p:sldId id="267" r:id="rId12"/>
    <p:sldId id="292" r:id="rId13"/>
    <p:sldId id="293" r:id="rId14"/>
    <p:sldId id="277" r:id="rId15"/>
    <p:sldId id="280" r:id="rId16"/>
    <p:sldId id="290" r:id="rId17"/>
    <p:sldId id="302" r:id="rId18"/>
    <p:sldId id="276" r:id="rId19"/>
    <p:sldId id="303" r:id="rId20"/>
    <p:sldId id="269" r:id="rId21"/>
    <p:sldId id="291" r:id="rId22"/>
    <p:sldId id="294" r:id="rId23"/>
    <p:sldId id="271" r:id="rId24"/>
    <p:sldId id="301" r:id="rId25"/>
    <p:sldId id="279" r:id="rId26"/>
    <p:sldId id="300" r:id="rId27"/>
    <p:sldId id="281" r:id="rId28"/>
    <p:sldId id="297" r:id="rId29"/>
    <p:sldId id="299" r:id="rId30"/>
    <p:sldId id="295" r:id="rId31"/>
    <p:sldId id="282" r:id="rId32"/>
    <p:sldId id="286" r:id="rId33"/>
    <p:sldId id="284" r:id="rId34"/>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2334"/>
    <a:srgbClr val="A22332"/>
    <a:srgbClr val="9D24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2"/>
    <p:restoredTop sz="90169" autoAdjust="0"/>
  </p:normalViewPr>
  <p:slideViewPr>
    <p:cSldViewPr snapToGrid="0" snapToObjects="1">
      <p:cViewPr varScale="1">
        <p:scale>
          <a:sx n="103" d="100"/>
          <a:sy n="103" d="100"/>
        </p:scale>
        <p:origin x="187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68EC800F-F2DE-4787-9868-05CEA6C20E9F}" type="datetimeFigureOut">
              <a:rPr lang="en-US" smtClean="0"/>
              <a:t>5/24/2022</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109C00BA-119C-45C3-B3C1-CDE5BE172A9E}" type="slidenum">
              <a:rPr lang="en-US" smtClean="0"/>
              <a:t>‹#›</a:t>
            </a:fld>
            <a:endParaRPr lang="en-US" dirty="0"/>
          </a:p>
        </p:txBody>
      </p:sp>
    </p:spTree>
    <p:extLst>
      <p:ext uri="{BB962C8B-B14F-4D97-AF65-F5344CB8AC3E}">
        <p14:creationId xmlns:p14="http://schemas.microsoft.com/office/powerpoint/2010/main" val="1818413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9C00BA-119C-45C3-B3C1-CDE5BE172A9E}" type="slidenum">
              <a:rPr lang="en-US" smtClean="0"/>
              <a:t>2</a:t>
            </a:fld>
            <a:endParaRPr lang="en-US" dirty="0"/>
          </a:p>
        </p:txBody>
      </p:sp>
    </p:spTree>
    <p:extLst>
      <p:ext uri="{BB962C8B-B14F-4D97-AF65-F5344CB8AC3E}">
        <p14:creationId xmlns:p14="http://schemas.microsoft.com/office/powerpoint/2010/main" val="22490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9C00BA-119C-45C3-B3C1-CDE5BE172A9E}" type="slidenum">
              <a:rPr lang="en-US" smtClean="0"/>
              <a:t>17</a:t>
            </a:fld>
            <a:endParaRPr lang="en-US" dirty="0"/>
          </a:p>
        </p:txBody>
      </p:sp>
    </p:spTree>
    <p:extLst>
      <p:ext uri="{BB962C8B-B14F-4D97-AF65-F5344CB8AC3E}">
        <p14:creationId xmlns:p14="http://schemas.microsoft.com/office/powerpoint/2010/main" val="61905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9C00BA-119C-45C3-B3C1-CDE5BE172A9E}" type="slidenum">
              <a:rPr lang="en-US" smtClean="0"/>
              <a:t>19</a:t>
            </a:fld>
            <a:endParaRPr lang="en-US" dirty="0"/>
          </a:p>
        </p:txBody>
      </p:sp>
    </p:spTree>
    <p:extLst>
      <p:ext uri="{BB962C8B-B14F-4D97-AF65-F5344CB8AC3E}">
        <p14:creationId xmlns:p14="http://schemas.microsoft.com/office/powerpoint/2010/main" val="4154853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E4AA91-FD3C-DD48-98FF-3EF1600190B6}" type="datetimeFigureOut">
              <a:rPr lang="en-US" smtClean="0"/>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447B93-69FD-6B43-B1F5-006C2D82D864}" type="slidenum">
              <a:rPr lang="en-US" smtClean="0"/>
              <a:t>‹#›</a:t>
            </a:fld>
            <a:endParaRPr lang="en-US" dirty="0"/>
          </a:p>
        </p:txBody>
      </p:sp>
    </p:spTree>
    <p:extLst>
      <p:ext uri="{BB962C8B-B14F-4D97-AF65-F5344CB8AC3E}">
        <p14:creationId xmlns:p14="http://schemas.microsoft.com/office/powerpoint/2010/main" val="4211113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E4AA91-FD3C-DD48-98FF-3EF1600190B6}" type="datetimeFigureOut">
              <a:rPr lang="en-US" smtClean="0"/>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447B93-69FD-6B43-B1F5-006C2D82D864}" type="slidenum">
              <a:rPr lang="en-US" smtClean="0"/>
              <a:t>‹#›</a:t>
            </a:fld>
            <a:endParaRPr lang="en-US" dirty="0"/>
          </a:p>
        </p:txBody>
      </p:sp>
    </p:spTree>
    <p:extLst>
      <p:ext uri="{BB962C8B-B14F-4D97-AF65-F5344CB8AC3E}">
        <p14:creationId xmlns:p14="http://schemas.microsoft.com/office/powerpoint/2010/main" val="74505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E4AA91-FD3C-DD48-98FF-3EF1600190B6}" type="datetimeFigureOut">
              <a:rPr lang="en-US" smtClean="0"/>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447B93-69FD-6B43-B1F5-006C2D82D864}" type="slidenum">
              <a:rPr lang="en-US" smtClean="0"/>
              <a:t>‹#›</a:t>
            </a:fld>
            <a:endParaRPr lang="en-US" dirty="0"/>
          </a:p>
        </p:txBody>
      </p:sp>
    </p:spTree>
    <p:extLst>
      <p:ext uri="{BB962C8B-B14F-4D97-AF65-F5344CB8AC3E}">
        <p14:creationId xmlns:p14="http://schemas.microsoft.com/office/powerpoint/2010/main" val="299584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E4AA91-FD3C-DD48-98FF-3EF1600190B6}" type="datetimeFigureOut">
              <a:rPr lang="en-US" smtClean="0"/>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447B93-69FD-6B43-B1F5-006C2D82D864}" type="slidenum">
              <a:rPr lang="en-US" smtClean="0"/>
              <a:t>‹#›</a:t>
            </a:fld>
            <a:endParaRPr lang="en-US" dirty="0"/>
          </a:p>
        </p:txBody>
      </p:sp>
    </p:spTree>
    <p:extLst>
      <p:ext uri="{BB962C8B-B14F-4D97-AF65-F5344CB8AC3E}">
        <p14:creationId xmlns:p14="http://schemas.microsoft.com/office/powerpoint/2010/main" val="1477557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E4AA91-FD3C-DD48-98FF-3EF1600190B6}" type="datetimeFigureOut">
              <a:rPr lang="en-US" smtClean="0"/>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447B93-69FD-6B43-B1F5-006C2D82D864}" type="slidenum">
              <a:rPr lang="en-US" smtClean="0"/>
              <a:t>‹#›</a:t>
            </a:fld>
            <a:endParaRPr lang="en-US" dirty="0"/>
          </a:p>
        </p:txBody>
      </p:sp>
    </p:spTree>
    <p:extLst>
      <p:ext uri="{BB962C8B-B14F-4D97-AF65-F5344CB8AC3E}">
        <p14:creationId xmlns:p14="http://schemas.microsoft.com/office/powerpoint/2010/main" val="202899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E4AA91-FD3C-DD48-98FF-3EF1600190B6}" type="datetimeFigureOut">
              <a:rPr lang="en-US" smtClean="0"/>
              <a:t>5/24/2022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447B93-69FD-6B43-B1F5-006C2D82D864}" type="slidenum">
              <a:rPr lang="en-US" smtClean="0"/>
              <a:t>‹#›</a:t>
            </a:fld>
            <a:endParaRPr lang="en-US" dirty="0"/>
          </a:p>
        </p:txBody>
      </p:sp>
    </p:spTree>
    <p:extLst>
      <p:ext uri="{BB962C8B-B14F-4D97-AF65-F5344CB8AC3E}">
        <p14:creationId xmlns:p14="http://schemas.microsoft.com/office/powerpoint/2010/main" val="2685131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E4AA91-FD3C-DD48-98FF-3EF1600190B6}" type="datetimeFigureOut">
              <a:rPr lang="en-US" smtClean="0"/>
              <a:t>5/24/2022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447B93-69FD-6B43-B1F5-006C2D82D864}" type="slidenum">
              <a:rPr lang="en-US" smtClean="0"/>
              <a:t>‹#›</a:t>
            </a:fld>
            <a:endParaRPr lang="en-US" dirty="0"/>
          </a:p>
        </p:txBody>
      </p:sp>
    </p:spTree>
    <p:extLst>
      <p:ext uri="{BB962C8B-B14F-4D97-AF65-F5344CB8AC3E}">
        <p14:creationId xmlns:p14="http://schemas.microsoft.com/office/powerpoint/2010/main" val="3655841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E4AA91-FD3C-DD48-98FF-3EF1600190B6}" type="datetimeFigureOut">
              <a:rPr lang="en-US" smtClean="0"/>
              <a:t>5/24/2022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447B93-69FD-6B43-B1F5-006C2D82D864}" type="slidenum">
              <a:rPr lang="en-US" smtClean="0"/>
              <a:t>‹#›</a:t>
            </a:fld>
            <a:endParaRPr lang="en-US" dirty="0"/>
          </a:p>
        </p:txBody>
      </p:sp>
    </p:spTree>
    <p:extLst>
      <p:ext uri="{BB962C8B-B14F-4D97-AF65-F5344CB8AC3E}">
        <p14:creationId xmlns:p14="http://schemas.microsoft.com/office/powerpoint/2010/main" val="53734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E4AA91-FD3C-DD48-98FF-3EF1600190B6}" type="datetimeFigureOut">
              <a:rPr lang="en-US" smtClean="0"/>
              <a:t>5/24/2022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447B93-69FD-6B43-B1F5-006C2D82D864}" type="slidenum">
              <a:rPr lang="en-US" smtClean="0"/>
              <a:t>‹#›</a:t>
            </a:fld>
            <a:endParaRPr lang="en-US" dirty="0"/>
          </a:p>
        </p:txBody>
      </p:sp>
    </p:spTree>
    <p:extLst>
      <p:ext uri="{BB962C8B-B14F-4D97-AF65-F5344CB8AC3E}">
        <p14:creationId xmlns:p14="http://schemas.microsoft.com/office/powerpoint/2010/main" val="1233441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E4AA91-FD3C-DD48-98FF-3EF1600190B6}" type="datetimeFigureOut">
              <a:rPr lang="en-US" smtClean="0"/>
              <a:t>5/24/2022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447B93-69FD-6B43-B1F5-006C2D82D864}" type="slidenum">
              <a:rPr lang="en-US" smtClean="0"/>
              <a:t>‹#›</a:t>
            </a:fld>
            <a:endParaRPr lang="en-US" dirty="0"/>
          </a:p>
        </p:txBody>
      </p:sp>
    </p:spTree>
    <p:extLst>
      <p:ext uri="{BB962C8B-B14F-4D97-AF65-F5344CB8AC3E}">
        <p14:creationId xmlns:p14="http://schemas.microsoft.com/office/powerpoint/2010/main" val="207142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E4AA91-FD3C-DD48-98FF-3EF1600190B6}" type="datetimeFigureOut">
              <a:rPr lang="en-US" smtClean="0"/>
              <a:t>5/24/2022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447B93-69FD-6B43-B1F5-006C2D82D864}" type="slidenum">
              <a:rPr lang="en-US" smtClean="0"/>
              <a:t>‹#›</a:t>
            </a:fld>
            <a:endParaRPr lang="en-US" dirty="0"/>
          </a:p>
        </p:txBody>
      </p:sp>
    </p:spTree>
    <p:extLst>
      <p:ext uri="{BB962C8B-B14F-4D97-AF65-F5344CB8AC3E}">
        <p14:creationId xmlns:p14="http://schemas.microsoft.com/office/powerpoint/2010/main" val="122600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E4AA91-FD3C-DD48-98FF-3EF1600190B6}" type="datetimeFigureOut">
              <a:rPr lang="en-US" smtClean="0"/>
              <a:t>5/24/2022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47B93-69FD-6B43-B1F5-006C2D82D864}" type="slidenum">
              <a:rPr lang="en-US" smtClean="0"/>
              <a:t>‹#›</a:t>
            </a:fld>
            <a:endParaRPr lang="en-US" dirty="0"/>
          </a:p>
        </p:txBody>
      </p:sp>
    </p:spTree>
    <p:extLst>
      <p:ext uri="{BB962C8B-B14F-4D97-AF65-F5344CB8AC3E}">
        <p14:creationId xmlns:p14="http://schemas.microsoft.com/office/powerpoint/2010/main" val="1363075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residency@ua.edu"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scholarships@ua.edu"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ua.veteran.parking@gmail.com"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vma@bama.ua.edu"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vets.sa.ua.ed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mailto:vmahealthclinic@ua.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ctrTitle"/>
          </p:nvPr>
        </p:nvSpPr>
        <p:spPr>
          <a:xfrm>
            <a:off x="775009" y="1277456"/>
            <a:ext cx="7867186" cy="3516613"/>
          </a:xfrm>
          <a:noFill/>
          <a:ln>
            <a:noFill/>
          </a:ln>
        </p:spPr>
        <p:txBody>
          <a:bodyPr>
            <a:normAutofit/>
          </a:bodyPr>
          <a:lstStyle/>
          <a:p>
            <a:r>
              <a:rPr lang="en-US" sz="5400" dirty="0">
                <a:solidFill>
                  <a:srgbClr val="8E2334"/>
                </a:solidFill>
              </a:rPr>
              <a:t>Veteran and Military Affairs </a:t>
            </a:r>
            <a:br>
              <a:rPr lang="en-US" sz="4000" dirty="0">
                <a:solidFill>
                  <a:srgbClr val="8E2334"/>
                </a:solidFill>
              </a:rPr>
            </a:br>
            <a:r>
              <a:rPr lang="en-US" sz="4000" dirty="0">
                <a:solidFill>
                  <a:srgbClr val="8E2334"/>
                </a:solidFill>
              </a:rPr>
              <a:t>Bama Bound </a:t>
            </a:r>
            <a:br>
              <a:rPr lang="en-US" sz="4000" dirty="0">
                <a:solidFill>
                  <a:srgbClr val="8E2334"/>
                </a:solidFill>
              </a:rPr>
            </a:br>
            <a:br>
              <a:rPr lang="en-US" sz="4000" dirty="0">
                <a:solidFill>
                  <a:srgbClr val="8E2334"/>
                </a:solidFill>
              </a:rPr>
            </a:br>
            <a:r>
              <a:rPr lang="en-US" sz="4000" dirty="0">
                <a:solidFill>
                  <a:srgbClr val="8E2334"/>
                </a:solidFill>
              </a:rPr>
              <a:t>David Blair</a:t>
            </a:r>
            <a:br>
              <a:rPr lang="en-US" sz="4000" dirty="0">
                <a:solidFill>
                  <a:srgbClr val="8E2334"/>
                </a:solidFill>
              </a:rPr>
            </a:br>
            <a:r>
              <a:rPr lang="en-US" sz="4000" dirty="0">
                <a:solidFill>
                  <a:srgbClr val="8E2334"/>
                </a:solidFill>
              </a:rPr>
              <a:t>Director</a:t>
            </a:r>
          </a:p>
        </p:txBody>
      </p:sp>
    </p:spTree>
    <p:extLst>
      <p:ext uri="{BB962C8B-B14F-4D97-AF65-F5344CB8AC3E}">
        <p14:creationId xmlns:p14="http://schemas.microsoft.com/office/powerpoint/2010/main" val="2159659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8E2334"/>
                </a:solidFill>
              </a:rPr>
              <a:t>No GI Bill Benefits?</a:t>
            </a:r>
          </a:p>
        </p:txBody>
      </p:sp>
      <p:sp>
        <p:nvSpPr>
          <p:cNvPr id="3" name="Content Placeholder 2"/>
          <p:cNvSpPr>
            <a:spLocks noGrp="1"/>
          </p:cNvSpPr>
          <p:nvPr>
            <p:ph idx="1"/>
          </p:nvPr>
        </p:nvSpPr>
        <p:spPr/>
        <p:txBody>
          <a:bodyPr/>
          <a:lstStyle/>
          <a:p>
            <a:r>
              <a:rPr lang="en-US" dirty="0"/>
              <a:t>Military affiliated students without GI Bill benefits have access to the resources and services offered at the VMA</a:t>
            </a:r>
          </a:p>
          <a:p>
            <a:r>
              <a:rPr lang="en-US" dirty="0"/>
              <a:t>The only documentation needed is your Student Information Form which is found on our main web page under the “Forms” tab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60584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A22332"/>
                </a:solidFill>
              </a:rPr>
              <a:t>Know Your Benefits</a:t>
            </a:r>
          </a:p>
        </p:txBody>
      </p:sp>
      <p:sp>
        <p:nvSpPr>
          <p:cNvPr id="3" name="Content Placeholder 2"/>
          <p:cNvSpPr>
            <a:spLocks noGrp="1"/>
          </p:cNvSpPr>
          <p:nvPr>
            <p:ph idx="1"/>
          </p:nvPr>
        </p:nvSpPr>
        <p:spPr>
          <a:xfrm>
            <a:off x="457200" y="1417638"/>
            <a:ext cx="8229600" cy="4288440"/>
          </a:xfrm>
        </p:spPr>
        <p:txBody>
          <a:bodyPr>
            <a:normAutofit fontScale="92500" lnSpcReduction="10000"/>
          </a:bodyPr>
          <a:lstStyle/>
          <a:p>
            <a:r>
              <a:rPr lang="en-US" sz="2400" b="1" dirty="0"/>
              <a:t>Know Your Chapter Of Benefits </a:t>
            </a:r>
            <a:r>
              <a:rPr lang="en-US" sz="2400" dirty="0"/>
              <a:t>(Chapter 33-Post 9/11 (FRY &amp; Yellow Ribbon Scholarship), Chapter 35 Dependents Education Assistance, Chapter 30-Montgomery GI Bill, Chapter 31-Veteran Readiness and Employment,  and Chapter 1606 Guard and Reserve GI Bill. </a:t>
            </a:r>
          </a:p>
          <a:p>
            <a:r>
              <a:rPr lang="en-US" sz="2400" dirty="0"/>
              <a:t>If you’re eligible for one of these benefits, you should have a Certificate of Eligibility (COE) issued by the Veterans Administration </a:t>
            </a:r>
          </a:p>
          <a:p>
            <a:r>
              <a:rPr lang="en-US" sz="2400" dirty="0"/>
              <a:t>In order to apply for one of these benefits you will need to go to va.gov or call the VA at 1-888-442-4551</a:t>
            </a:r>
          </a:p>
          <a:p>
            <a:r>
              <a:rPr lang="en-US" sz="2400" dirty="0"/>
              <a:t>Additional information can be found on our main web page under the “GI Bill” tab</a:t>
            </a:r>
            <a:endParaRPr lang="en-US" dirty="0"/>
          </a:p>
          <a:p>
            <a:pPr marL="914400" lvl="2" indent="0">
              <a:buNone/>
            </a:pPr>
            <a:r>
              <a:rPr lang="en-US" dirty="0"/>
              <a:t>		  </a:t>
            </a:r>
          </a:p>
          <a:p>
            <a:endParaRPr lang="en-US" dirty="0">
              <a:solidFill>
                <a:srgbClr val="FFFFFF"/>
              </a:solidFill>
            </a:endParaRPr>
          </a:p>
        </p:txBody>
      </p:sp>
    </p:spTree>
    <p:extLst>
      <p:ext uri="{BB962C8B-B14F-4D97-AF65-F5344CB8AC3E}">
        <p14:creationId xmlns:p14="http://schemas.microsoft.com/office/powerpoint/2010/main" val="1840961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A22332"/>
                </a:solidFill>
              </a:rPr>
              <a:t>Chapter 33</a:t>
            </a:r>
          </a:p>
        </p:txBody>
      </p:sp>
      <p:sp>
        <p:nvSpPr>
          <p:cNvPr id="3" name="Content Placeholder 2"/>
          <p:cNvSpPr>
            <a:spLocks noGrp="1"/>
          </p:cNvSpPr>
          <p:nvPr>
            <p:ph idx="1"/>
          </p:nvPr>
        </p:nvSpPr>
        <p:spPr>
          <a:xfrm>
            <a:off x="457200" y="1320624"/>
            <a:ext cx="8229600" cy="4544918"/>
          </a:xfrm>
        </p:spPr>
        <p:txBody>
          <a:bodyPr>
            <a:normAutofit fontScale="92500"/>
          </a:bodyPr>
          <a:lstStyle/>
          <a:p>
            <a:r>
              <a:rPr lang="en-US" sz="2400" dirty="0"/>
              <a:t>Pays tuition and fees</a:t>
            </a:r>
          </a:p>
          <a:p>
            <a:r>
              <a:rPr lang="en-US" sz="2400" dirty="0"/>
              <a:t>BAH: Approximately $1365 (prorated) per month</a:t>
            </a:r>
          </a:p>
          <a:p>
            <a:r>
              <a:rPr lang="en-US" sz="2400" dirty="0"/>
              <a:t>Book Stipend: $1000 divided between 2 semesters</a:t>
            </a:r>
          </a:p>
          <a:p>
            <a:r>
              <a:rPr lang="en-US" sz="2400" dirty="0"/>
              <a:t>Eligibility: Served at least 90 days on active duty (either all at once or with breaks in service) on or after September 11, 2001, </a:t>
            </a:r>
            <a:r>
              <a:rPr lang="en-US" sz="2400" b="1" dirty="0"/>
              <a:t>or</a:t>
            </a:r>
            <a:endParaRPr lang="en-US" sz="2400" dirty="0"/>
          </a:p>
          <a:p>
            <a:r>
              <a:rPr lang="en-US" sz="2400" dirty="0"/>
              <a:t>Received a Purple Heart on or after September 11, 2001, and were honorably discharged after any amount of service, </a:t>
            </a:r>
            <a:r>
              <a:rPr lang="en-US" sz="2400" b="1" dirty="0"/>
              <a:t>or</a:t>
            </a:r>
            <a:endParaRPr lang="en-US" sz="2400" dirty="0"/>
          </a:p>
          <a:p>
            <a:r>
              <a:rPr lang="en-US" sz="2400" dirty="0"/>
              <a:t>Served for at least 30 continuous days (all at once, without a break in service) on or after September 11, 2001, and were honorably discharged with a service-connected disability</a:t>
            </a:r>
            <a:r>
              <a:rPr lang="en-US" dirty="0"/>
              <a:t>		  </a:t>
            </a:r>
          </a:p>
          <a:p>
            <a:endParaRPr lang="en-US" dirty="0">
              <a:solidFill>
                <a:srgbClr val="FFFFFF"/>
              </a:solidFill>
            </a:endParaRPr>
          </a:p>
        </p:txBody>
      </p:sp>
    </p:spTree>
    <p:extLst>
      <p:ext uri="{BB962C8B-B14F-4D97-AF65-F5344CB8AC3E}">
        <p14:creationId xmlns:p14="http://schemas.microsoft.com/office/powerpoint/2010/main" val="2667398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dirty="0">
                <a:solidFill>
                  <a:srgbClr val="A22332"/>
                </a:solidFill>
              </a:rPr>
              <a:t>Chapter 35</a:t>
            </a:r>
          </a:p>
        </p:txBody>
      </p:sp>
      <p:sp>
        <p:nvSpPr>
          <p:cNvPr id="3" name="Content Placeholder 2"/>
          <p:cNvSpPr>
            <a:spLocks noGrp="1"/>
          </p:cNvSpPr>
          <p:nvPr>
            <p:ph idx="1"/>
          </p:nvPr>
        </p:nvSpPr>
        <p:spPr>
          <a:xfrm>
            <a:off x="457200" y="1565564"/>
            <a:ext cx="8229600" cy="4756860"/>
          </a:xfrm>
        </p:spPr>
        <p:txBody>
          <a:bodyPr>
            <a:normAutofit/>
          </a:bodyPr>
          <a:lstStyle/>
          <a:p>
            <a:r>
              <a:rPr lang="en-US" sz="2400" dirty="0"/>
              <a:t>Monthly Stipend Only, Paid Directly to the Student: Approximately </a:t>
            </a:r>
            <a:r>
              <a:rPr lang="en-US" sz="2400"/>
              <a:t>$1298 </a:t>
            </a:r>
            <a:r>
              <a:rPr lang="en-US" sz="2400" dirty="0"/>
              <a:t>(prorated)</a:t>
            </a:r>
          </a:p>
          <a:p>
            <a:r>
              <a:rPr lang="en-US" sz="2400" dirty="0"/>
              <a:t>The account must have the student listed as an owner.</a:t>
            </a:r>
          </a:p>
          <a:p>
            <a:r>
              <a:rPr lang="en-US" sz="2400" dirty="0"/>
              <a:t>Eligibility: Dependent of 100% Totally Disabled Veteran</a:t>
            </a:r>
          </a:p>
          <a:p>
            <a:r>
              <a:rPr lang="en-US" sz="2400" dirty="0"/>
              <a:t>Typically 36 months of benefits to each dependent </a:t>
            </a:r>
          </a:p>
          <a:p>
            <a:r>
              <a:rPr lang="en-US" sz="2400" b="1" u="sng" dirty="0"/>
              <a:t>You can only use one federal benefit at a time</a:t>
            </a:r>
          </a:p>
        </p:txBody>
      </p:sp>
    </p:spTree>
    <p:extLst>
      <p:ext uri="{BB962C8B-B14F-4D97-AF65-F5344CB8AC3E}">
        <p14:creationId xmlns:p14="http://schemas.microsoft.com/office/powerpoint/2010/main" val="270456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2561" y="274637"/>
            <a:ext cx="8660423" cy="1457447"/>
          </a:xfrm>
        </p:spPr>
        <p:txBody>
          <a:bodyPr>
            <a:noAutofit/>
          </a:bodyPr>
          <a:lstStyle/>
          <a:p>
            <a:r>
              <a:rPr lang="en-US" sz="3200" dirty="0">
                <a:solidFill>
                  <a:srgbClr val="9D2431"/>
                </a:solidFill>
              </a:rPr>
              <a:t>Alabama National Guard Education Assistance Program (ANGEAP)</a:t>
            </a:r>
          </a:p>
        </p:txBody>
      </p:sp>
      <p:sp>
        <p:nvSpPr>
          <p:cNvPr id="3" name="Content Placeholder 2"/>
          <p:cNvSpPr>
            <a:spLocks noGrp="1"/>
          </p:cNvSpPr>
          <p:nvPr>
            <p:ph idx="1"/>
          </p:nvPr>
        </p:nvSpPr>
        <p:spPr>
          <a:xfrm>
            <a:off x="457200" y="1579419"/>
            <a:ext cx="8475784" cy="4419600"/>
          </a:xfrm>
        </p:spPr>
        <p:txBody>
          <a:bodyPr>
            <a:normAutofit fontScale="92500" lnSpcReduction="20000"/>
          </a:bodyPr>
          <a:lstStyle/>
          <a:p>
            <a:r>
              <a:rPr lang="en-US" sz="2400" dirty="0"/>
              <a:t>Eligibility (state benefit): </a:t>
            </a:r>
          </a:p>
          <a:p>
            <a:pPr lvl="1"/>
            <a:r>
              <a:rPr lang="en-US" sz="2400" dirty="0"/>
              <a:t>Alabama National Guard member In Good Standing </a:t>
            </a:r>
          </a:p>
          <a:p>
            <a:pPr lvl="1"/>
            <a:r>
              <a:rPr lang="en-US" sz="2400" dirty="0"/>
              <a:t>Completed Basic Training  </a:t>
            </a:r>
          </a:p>
          <a:p>
            <a:r>
              <a:rPr lang="en-US" sz="2400" dirty="0"/>
              <a:t>Fill out an ANGEAP form every semester (under the “Forms” tab on our main page)</a:t>
            </a:r>
          </a:p>
          <a:p>
            <a:r>
              <a:rPr lang="en-US" sz="2400" dirty="0"/>
              <a:t>Must fill out FASFA every year and complete the FAFSA process</a:t>
            </a:r>
          </a:p>
          <a:p>
            <a:r>
              <a:rPr lang="en-US" sz="2400" dirty="0"/>
              <a:t>VMA Payment Plan is available for ANGEAP students</a:t>
            </a:r>
          </a:p>
          <a:p>
            <a:r>
              <a:rPr lang="en-US" sz="2400" dirty="0"/>
              <a:t>The State of Alabama pays at the end of each semester </a:t>
            </a:r>
          </a:p>
          <a:p>
            <a:r>
              <a:rPr lang="en-US" sz="2400" dirty="0"/>
              <a:t>Pell Grant and Academic Scholarships are Deducted from what the state pays</a:t>
            </a:r>
          </a:p>
          <a:p>
            <a:r>
              <a:rPr lang="en-US" sz="2400" dirty="0"/>
              <a:t>Additional detailed information can be found under the “GI Bill” tab on our main web page, vets.ua.edu</a:t>
            </a:r>
          </a:p>
          <a:p>
            <a:endParaRPr lang="en-US" sz="1800" dirty="0"/>
          </a:p>
          <a:p>
            <a:pPr marL="0" indent="0">
              <a:buNone/>
            </a:pPr>
            <a:r>
              <a:rPr lang="en-US" sz="1800" dirty="0"/>
              <a:t>		 </a:t>
            </a:r>
          </a:p>
          <a:p>
            <a:endParaRPr lang="en-US" dirty="0">
              <a:solidFill>
                <a:srgbClr val="FFFFFF"/>
              </a:solidFill>
            </a:endParaRPr>
          </a:p>
        </p:txBody>
      </p:sp>
    </p:spTree>
    <p:extLst>
      <p:ext uri="{BB962C8B-B14F-4D97-AF65-F5344CB8AC3E}">
        <p14:creationId xmlns:p14="http://schemas.microsoft.com/office/powerpoint/2010/main" val="2086824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A22332"/>
                </a:solidFill>
              </a:rPr>
              <a:t>ANGEAP Documentation </a:t>
            </a:r>
          </a:p>
        </p:txBody>
      </p:sp>
      <p:sp>
        <p:nvSpPr>
          <p:cNvPr id="3" name="Content Placeholder 2"/>
          <p:cNvSpPr>
            <a:spLocks noGrp="1"/>
          </p:cNvSpPr>
          <p:nvPr>
            <p:ph idx="1"/>
          </p:nvPr>
        </p:nvSpPr>
        <p:spPr>
          <a:xfrm>
            <a:off x="457200" y="1417638"/>
            <a:ext cx="8229600" cy="4525963"/>
          </a:xfrm>
        </p:spPr>
        <p:txBody>
          <a:bodyPr>
            <a:normAutofit fontScale="92500"/>
          </a:bodyPr>
          <a:lstStyle/>
          <a:p>
            <a:pPr marL="0" indent="0">
              <a:buNone/>
            </a:pPr>
            <a:r>
              <a:rPr lang="en-US" dirty="0"/>
              <a:t>In order to be certified for benefits from the State of Alabama we must have the following:</a:t>
            </a:r>
          </a:p>
          <a:p>
            <a:pPr marL="0" indent="0">
              <a:buNone/>
            </a:pPr>
            <a:endParaRPr lang="en-US" dirty="0"/>
          </a:p>
          <a:p>
            <a:r>
              <a:rPr lang="en-US" dirty="0"/>
              <a:t>ANGEAP Form-complete with signature</a:t>
            </a:r>
          </a:p>
          <a:p>
            <a:r>
              <a:rPr lang="en-US" dirty="0"/>
              <a:t>Student Profile Form</a:t>
            </a:r>
          </a:p>
          <a:p>
            <a:r>
              <a:rPr lang="en-US" b="1" dirty="0"/>
              <a:t>Verification of FAFSA completion and submission</a:t>
            </a:r>
          </a:p>
          <a:p>
            <a:r>
              <a:rPr lang="en-US" dirty="0"/>
              <a:t>Required forms are found under the “Forms” tab on our main web page, vets.ua.edu</a:t>
            </a:r>
          </a:p>
          <a:p>
            <a:endParaRPr lang="en-US" dirty="0"/>
          </a:p>
        </p:txBody>
      </p:sp>
    </p:spTree>
    <p:extLst>
      <p:ext uri="{BB962C8B-B14F-4D97-AF65-F5344CB8AC3E}">
        <p14:creationId xmlns:p14="http://schemas.microsoft.com/office/powerpoint/2010/main" val="1514884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666139"/>
          </a:xfrm>
        </p:spPr>
        <p:txBody>
          <a:bodyPr>
            <a:normAutofit fontScale="90000"/>
          </a:bodyPr>
          <a:lstStyle/>
          <a:p>
            <a:r>
              <a:rPr lang="en-US" dirty="0">
                <a:solidFill>
                  <a:srgbClr val="9D2431"/>
                </a:solidFill>
              </a:rPr>
              <a:t>Federal Tuition Assistance</a:t>
            </a:r>
          </a:p>
        </p:txBody>
      </p:sp>
      <p:sp>
        <p:nvSpPr>
          <p:cNvPr id="3" name="Content Placeholder 2"/>
          <p:cNvSpPr>
            <a:spLocks noGrp="1"/>
          </p:cNvSpPr>
          <p:nvPr>
            <p:ph idx="1"/>
          </p:nvPr>
        </p:nvSpPr>
        <p:spPr>
          <a:xfrm>
            <a:off x="589084" y="1384663"/>
            <a:ext cx="7965831" cy="5133702"/>
          </a:xfrm>
        </p:spPr>
        <p:txBody>
          <a:bodyPr>
            <a:normAutofit/>
          </a:bodyPr>
          <a:lstStyle/>
          <a:p>
            <a:pPr>
              <a:spcBef>
                <a:spcPts val="0"/>
              </a:spcBef>
              <a:defRPr/>
            </a:pPr>
            <a:r>
              <a:rPr lang="en-US" dirty="0"/>
              <a:t>Students eligible for Tuition Assistance (TA)</a:t>
            </a:r>
          </a:p>
          <a:p>
            <a:pPr lvl="1">
              <a:spcBef>
                <a:spcPts val="0"/>
              </a:spcBef>
              <a:defRPr/>
            </a:pPr>
            <a:r>
              <a:rPr lang="en-US" dirty="0"/>
              <a:t>Active Duty, National Guard, Reservists</a:t>
            </a:r>
          </a:p>
          <a:p>
            <a:pPr>
              <a:spcBef>
                <a:spcPts val="0"/>
              </a:spcBef>
              <a:defRPr/>
            </a:pPr>
            <a:r>
              <a:rPr lang="en-US" dirty="0"/>
              <a:t>TA is not processed in our office but we do need to know if you’re receiving TA</a:t>
            </a:r>
          </a:p>
          <a:p>
            <a:pPr>
              <a:spcBef>
                <a:spcPts val="0"/>
              </a:spcBef>
              <a:defRPr/>
            </a:pPr>
            <a:r>
              <a:rPr lang="en-US" dirty="0"/>
              <a:t>For processing TA you will need to contact Mr. James Shamlee:</a:t>
            </a:r>
          </a:p>
          <a:p>
            <a:pPr lvl="1">
              <a:spcBef>
                <a:spcPts val="0"/>
              </a:spcBef>
              <a:defRPr/>
            </a:pPr>
            <a:r>
              <a:rPr lang="en-US" dirty="0"/>
              <a:t>All TA information can be found under the “Military TA” tab on our main web page, vets.ua.edu</a:t>
            </a:r>
          </a:p>
          <a:p>
            <a:pPr lvl="1">
              <a:spcBef>
                <a:spcPts val="0"/>
              </a:spcBef>
              <a:defRPr/>
            </a:pPr>
            <a:endParaRPr lang="en-US" dirty="0"/>
          </a:p>
          <a:p>
            <a:pPr>
              <a:spcBef>
                <a:spcPts val="0"/>
              </a:spcBef>
              <a:defRPr/>
            </a:pPr>
            <a:endParaRPr lang="en-US" dirty="0"/>
          </a:p>
          <a:p>
            <a:endParaRPr lang="en-US" dirty="0">
              <a:solidFill>
                <a:srgbClr val="FFFFFF"/>
              </a:solidFill>
            </a:endParaRPr>
          </a:p>
        </p:txBody>
      </p:sp>
    </p:spTree>
    <p:extLst>
      <p:ext uri="{BB962C8B-B14F-4D97-AF65-F5344CB8AC3E}">
        <p14:creationId xmlns:p14="http://schemas.microsoft.com/office/powerpoint/2010/main" val="1375910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9D2431"/>
                </a:solidFill>
              </a:rPr>
              <a:t>James Shamlee Contact</a:t>
            </a:r>
          </a:p>
        </p:txBody>
      </p:sp>
      <p:sp>
        <p:nvSpPr>
          <p:cNvPr id="3" name="Content Placeholder 2"/>
          <p:cNvSpPr>
            <a:spLocks noGrp="1"/>
          </p:cNvSpPr>
          <p:nvPr>
            <p:ph idx="1"/>
          </p:nvPr>
        </p:nvSpPr>
        <p:spPr>
          <a:xfrm>
            <a:off x="457200" y="1600200"/>
            <a:ext cx="8229600" cy="4246685"/>
          </a:xfrm>
        </p:spPr>
        <p:txBody>
          <a:bodyPr>
            <a:normAutofit fontScale="25000" lnSpcReduction="20000"/>
          </a:bodyPr>
          <a:lstStyle/>
          <a:p>
            <a:pPr algn="ctr"/>
            <a:endParaRPr lang="en-US" sz="11200" dirty="0"/>
          </a:p>
          <a:p>
            <a:pPr algn="ctr"/>
            <a:endParaRPr lang="en-US" sz="11200" dirty="0"/>
          </a:p>
          <a:p>
            <a:pPr algn="ctr"/>
            <a:endParaRPr lang="en-US" sz="11200" dirty="0"/>
          </a:p>
          <a:p>
            <a:pPr algn="ctr"/>
            <a:r>
              <a:rPr lang="en-US" sz="11200" dirty="0"/>
              <a:t>Phone: 205-348-7646</a:t>
            </a:r>
          </a:p>
          <a:p>
            <a:pPr algn="ctr"/>
            <a:r>
              <a:rPr lang="en-US" sz="11200" dirty="0"/>
              <a:t>Email: jshamlee@ua.edu</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sz="6000" dirty="0"/>
          </a:p>
          <a:p>
            <a:pPr marL="0" indent="0" algn="ctr">
              <a:buNone/>
            </a:pPr>
            <a:endParaRPr lang="en-US" sz="9800" dirty="0"/>
          </a:p>
          <a:p>
            <a:pPr marL="0" indent="0" algn="ctr">
              <a:buNone/>
            </a:pPr>
            <a:endParaRPr lang="en-US" sz="9800" dirty="0"/>
          </a:p>
          <a:p>
            <a:pPr marL="0" indent="0" algn="ctr">
              <a:buNone/>
            </a:pPr>
            <a:endParaRPr lang="en-US" sz="9800" dirty="0"/>
          </a:p>
          <a:p>
            <a:pPr marL="0" indent="0" algn="ctr">
              <a:buNone/>
            </a:pPr>
            <a:endParaRPr lang="en-US" sz="9800" dirty="0"/>
          </a:p>
          <a:p>
            <a:pPr marL="0" indent="0" algn="ctr">
              <a:buNone/>
            </a:pPr>
            <a:endParaRPr lang="en-US" dirty="0"/>
          </a:p>
          <a:p>
            <a:pPr marL="0" indent="0">
              <a:buNone/>
            </a:pPr>
            <a:r>
              <a:rPr lang="en-US" dirty="0"/>
              <a:t> </a:t>
            </a:r>
          </a:p>
          <a:p>
            <a:endParaRPr lang="en-US" dirty="0"/>
          </a:p>
        </p:txBody>
      </p:sp>
    </p:spTree>
    <p:extLst>
      <p:ext uri="{BB962C8B-B14F-4D97-AF65-F5344CB8AC3E}">
        <p14:creationId xmlns:p14="http://schemas.microsoft.com/office/powerpoint/2010/main" val="2755878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fontScale="90000"/>
          </a:bodyPr>
          <a:lstStyle/>
          <a:p>
            <a:r>
              <a:rPr lang="en-US" dirty="0">
                <a:solidFill>
                  <a:srgbClr val="9D2431"/>
                </a:solidFill>
              </a:rPr>
              <a:t>Alabama Dependent Scholarship</a:t>
            </a:r>
            <a:br>
              <a:rPr lang="en-US" dirty="0">
                <a:solidFill>
                  <a:srgbClr val="9D2431"/>
                </a:solidFill>
              </a:rPr>
            </a:br>
            <a:r>
              <a:rPr lang="en-US" dirty="0">
                <a:solidFill>
                  <a:srgbClr val="9D2431"/>
                </a:solidFill>
              </a:rPr>
              <a:t>(known as the Alabama GI Bill) </a:t>
            </a:r>
          </a:p>
        </p:txBody>
      </p:sp>
      <p:sp>
        <p:nvSpPr>
          <p:cNvPr id="3" name="Content Placeholder 2"/>
          <p:cNvSpPr>
            <a:spLocks noGrp="1"/>
          </p:cNvSpPr>
          <p:nvPr>
            <p:ph idx="1"/>
          </p:nvPr>
        </p:nvSpPr>
        <p:spPr>
          <a:xfrm>
            <a:off x="457200" y="1417638"/>
            <a:ext cx="8229600" cy="4708525"/>
          </a:xfrm>
        </p:spPr>
        <p:txBody>
          <a:bodyPr>
            <a:normAutofit lnSpcReduction="10000"/>
          </a:bodyPr>
          <a:lstStyle/>
          <a:p>
            <a:r>
              <a:rPr lang="en-US" sz="2000" dirty="0"/>
              <a:t>Eligibility (state benefit): </a:t>
            </a:r>
          </a:p>
          <a:p>
            <a:pPr lvl="1"/>
            <a:r>
              <a:rPr lang="en-US" sz="2000" dirty="0"/>
              <a:t>Veteran lives in Alabama (different residency requirements) </a:t>
            </a:r>
          </a:p>
          <a:p>
            <a:pPr lvl="1"/>
            <a:r>
              <a:rPr lang="en-US" sz="2000" dirty="0"/>
              <a:t>40% Disability rating </a:t>
            </a:r>
          </a:p>
          <a:p>
            <a:r>
              <a:rPr lang="en-US" sz="2000" dirty="0"/>
              <a:t>10 semesters of benefits</a:t>
            </a:r>
          </a:p>
          <a:p>
            <a:r>
              <a:rPr lang="en-US" sz="2000" dirty="0"/>
              <a:t>Apply at local court house: va.alabama.gov </a:t>
            </a:r>
          </a:p>
          <a:p>
            <a:r>
              <a:rPr lang="en-US" sz="2000" dirty="0"/>
              <a:t>Get books from the Supply Store 1</a:t>
            </a:r>
            <a:r>
              <a:rPr lang="en-US" sz="2000" baseline="30000" dirty="0"/>
              <a:t>st</a:t>
            </a:r>
            <a:r>
              <a:rPr lang="en-US" sz="2000" dirty="0"/>
              <a:t> week of school </a:t>
            </a:r>
          </a:p>
          <a:p>
            <a:r>
              <a:rPr lang="en-US" sz="2000" dirty="0"/>
              <a:t>As of July 2017</a:t>
            </a:r>
          </a:p>
          <a:p>
            <a:pPr lvl="1"/>
            <a:r>
              <a:rPr lang="en-US" sz="2000" dirty="0"/>
              <a:t>“DOD Tuition Rate” </a:t>
            </a:r>
          </a:p>
          <a:p>
            <a:pPr lvl="2"/>
            <a:r>
              <a:rPr lang="en-US" sz="2000" dirty="0"/>
              <a:t>$250 per credit hour</a:t>
            </a:r>
          </a:p>
          <a:p>
            <a:r>
              <a:rPr lang="en-US" sz="2000" dirty="0"/>
              <a:t>Processed by Student Account Services</a:t>
            </a:r>
          </a:p>
          <a:p>
            <a:r>
              <a:rPr lang="en-US" sz="2000" dirty="0"/>
              <a:t>Additional detailed information can be found under the “Resources” tab on our main web page, vets.ua.edu</a:t>
            </a:r>
          </a:p>
          <a:p>
            <a:endParaRPr lang="en-US" sz="1800" dirty="0"/>
          </a:p>
          <a:p>
            <a:pPr marL="0" indent="0">
              <a:buNone/>
            </a:pPr>
            <a:r>
              <a:rPr lang="en-US" sz="1800" dirty="0"/>
              <a:t>		 </a:t>
            </a:r>
          </a:p>
          <a:p>
            <a:endParaRPr lang="en-US" dirty="0">
              <a:solidFill>
                <a:srgbClr val="FFFFFF"/>
              </a:solidFill>
            </a:endParaRPr>
          </a:p>
        </p:txBody>
      </p:sp>
    </p:spTree>
    <p:extLst>
      <p:ext uri="{BB962C8B-B14F-4D97-AF65-F5344CB8AC3E}">
        <p14:creationId xmlns:p14="http://schemas.microsoft.com/office/powerpoint/2010/main" val="1471597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9D2431"/>
                </a:solidFill>
              </a:rPr>
              <a:t>Lisa Edwards Contact</a:t>
            </a:r>
          </a:p>
        </p:txBody>
      </p:sp>
      <p:sp>
        <p:nvSpPr>
          <p:cNvPr id="3" name="Content Placeholder 2"/>
          <p:cNvSpPr>
            <a:spLocks noGrp="1"/>
          </p:cNvSpPr>
          <p:nvPr>
            <p:ph idx="1"/>
          </p:nvPr>
        </p:nvSpPr>
        <p:spPr>
          <a:xfrm>
            <a:off x="457200" y="1600200"/>
            <a:ext cx="8229600" cy="4246685"/>
          </a:xfrm>
        </p:spPr>
        <p:txBody>
          <a:bodyPr>
            <a:normAutofit fontScale="25000" lnSpcReduction="20000"/>
          </a:bodyPr>
          <a:lstStyle/>
          <a:p>
            <a:pPr algn="ctr"/>
            <a:endParaRPr lang="en-US" sz="11200" dirty="0"/>
          </a:p>
          <a:p>
            <a:pPr algn="ctr"/>
            <a:endParaRPr lang="en-US" sz="11200" dirty="0"/>
          </a:p>
          <a:p>
            <a:pPr algn="ctr"/>
            <a:endParaRPr lang="en-US" sz="11200" dirty="0"/>
          </a:p>
          <a:p>
            <a:pPr algn="ctr"/>
            <a:r>
              <a:rPr lang="en-US" sz="11200" dirty="0"/>
              <a:t>Phone: 205-348-5350</a:t>
            </a:r>
          </a:p>
          <a:p>
            <a:pPr algn="ctr"/>
            <a:r>
              <a:rPr lang="en-US" sz="11200" dirty="0"/>
              <a:t>Email: ledwards@ua.edu</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sz="6000" dirty="0"/>
          </a:p>
          <a:p>
            <a:pPr marL="0" indent="0" algn="ctr">
              <a:buNone/>
            </a:pPr>
            <a:endParaRPr lang="en-US" sz="9800" dirty="0"/>
          </a:p>
          <a:p>
            <a:pPr marL="0" indent="0" algn="ctr">
              <a:buNone/>
            </a:pPr>
            <a:endParaRPr lang="en-US" sz="9800" dirty="0"/>
          </a:p>
          <a:p>
            <a:pPr marL="0" indent="0" algn="ctr">
              <a:buNone/>
            </a:pPr>
            <a:endParaRPr lang="en-US" sz="9800" dirty="0"/>
          </a:p>
          <a:p>
            <a:pPr marL="0" indent="0" algn="ctr">
              <a:buNone/>
            </a:pPr>
            <a:endParaRPr lang="en-US" sz="9800" dirty="0"/>
          </a:p>
          <a:p>
            <a:pPr marL="0" indent="0" algn="ctr">
              <a:buNone/>
            </a:pPr>
            <a:endParaRPr lang="en-US" dirty="0"/>
          </a:p>
          <a:p>
            <a:pPr marL="0" indent="0">
              <a:buNone/>
            </a:pPr>
            <a:r>
              <a:rPr lang="en-US" dirty="0"/>
              <a:t> </a:t>
            </a:r>
          </a:p>
          <a:p>
            <a:endParaRPr lang="en-US" dirty="0"/>
          </a:p>
        </p:txBody>
      </p:sp>
    </p:spTree>
    <p:extLst>
      <p:ext uri="{BB962C8B-B14F-4D97-AF65-F5344CB8AC3E}">
        <p14:creationId xmlns:p14="http://schemas.microsoft.com/office/powerpoint/2010/main" val="1455705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9D2431"/>
                </a:solidFill>
              </a:rPr>
              <a:t>Follow us on Instagram!!!</a:t>
            </a:r>
          </a:p>
        </p:txBody>
      </p:sp>
      <p:sp>
        <p:nvSpPr>
          <p:cNvPr id="3" name="Content Placeholder 2"/>
          <p:cNvSpPr>
            <a:spLocks noGrp="1"/>
          </p:cNvSpPr>
          <p:nvPr>
            <p:ph idx="1"/>
          </p:nvPr>
        </p:nvSpPr>
        <p:spPr>
          <a:xfrm>
            <a:off x="457200" y="1600200"/>
            <a:ext cx="8229600" cy="4246685"/>
          </a:xfrm>
        </p:spPr>
        <p:txBody>
          <a:bodyPr>
            <a:normAutofit fontScale="25000" lnSpcReduction="20000"/>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sz="6000" dirty="0"/>
          </a:p>
          <a:p>
            <a:pPr marL="0" indent="0" algn="ctr">
              <a:buNone/>
            </a:pPr>
            <a:endParaRPr lang="en-US" sz="9800" dirty="0"/>
          </a:p>
          <a:p>
            <a:pPr marL="0" indent="0" algn="ctr">
              <a:buNone/>
            </a:pPr>
            <a:endParaRPr lang="en-US" sz="9800" dirty="0"/>
          </a:p>
          <a:p>
            <a:pPr marL="0" indent="0" algn="ctr">
              <a:buNone/>
            </a:pPr>
            <a:endParaRPr lang="en-US" sz="9800" dirty="0"/>
          </a:p>
          <a:p>
            <a:pPr marL="0" indent="0" algn="ctr">
              <a:buNone/>
            </a:pPr>
            <a:endParaRPr lang="en-US" sz="9800" dirty="0"/>
          </a:p>
          <a:p>
            <a:pPr marL="0" indent="0" algn="ctr">
              <a:buNone/>
            </a:pPr>
            <a:r>
              <a:rPr lang="en-US" sz="9800" b="1" dirty="0"/>
              <a:t>@bamavma</a:t>
            </a:r>
          </a:p>
          <a:p>
            <a:pPr marL="0" indent="0" algn="ctr">
              <a:buNone/>
            </a:pPr>
            <a:endParaRPr lang="en-US" dirty="0"/>
          </a:p>
          <a:p>
            <a:pPr marL="0" indent="0">
              <a:buNone/>
            </a:pPr>
            <a:r>
              <a:rPr lang="en-US" dirty="0"/>
              <a:t> </a:t>
            </a:r>
          </a:p>
          <a:p>
            <a:endParaRPr lang="en-US" dirty="0"/>
          </a:p>
        </p:txBody>
      </p:sp>
      <p:pic>
        <p:nvPicPr>
          <p:cNvPr id="6" name="Picture 5">
            <a:extLst>
              <a:ext uri="{FF2B5EF4-FFF2-40B4-BE49-F238E27FC236}">
                <a16:creationId xmlns:a16="http://schemas.microsoft.com/office/drawing/2014/main" id="{D06BDFB5-39C1-B84B-ABDC-BCE40ADC5796}"/>
              </a:ext>
            </a:extLst>
          </p:cNvPr>
          <p:cNvPicPr>
            <a:picLocks noChangeAspect="1"/>
          </p:cNvPicPr>
          <p:nvPr/>
        </p:nvPicPr>
        <p:blipFill rotWithShape="1">
          <a:blip r:embed="rId4"/>
          <a:srcRect l="25501" t="48292" r="25285" b="14744"/>
          <a:stretch/>
        </p:blipFill>
        <p:spPr>
          <a:xfrm>
            <a:off x="2978667" y="1833372"/>
            <a:ext cx="3186666" cy="3191256"/>
          </a:xfrm>
          <a:prstGeom prst="rect">
            <a:avLst/>
          </a:prstGeom>
        </p:spPr>
      </p:pic>
    </p:spTree>
    <p:extLst>
      <p:ext uri="{BB962C8B-B14F-4D97-AF65-F5344CB8AC3E}">
        <p14:creationId xmlns:p14="http://schemas.microsoft.com/office/powerpoint/2010/main" val="3092756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6" y="0"/>
            <a:ext cx="9144000" cy="6858000"/>
          </a:xfrm>
          <a:prstGeom prst="rect">
            <a:avLst/>
          </a:prstGeom>
        </p:spPr>
      </p:pic>
      <p:sp>
        <p:nvSpPr>
          <p:cNvPr id="2" name="Title 1"/>
          <p:cNvSpPr>
            <a:spLocks noGrp="1"/>
          </p:cNvSpPr>
          <p:nvPr>
            <p:ph type="title"/>
          </p:nvPr>
        </p:nvSpPr>
        <p:spPr/>
        <p:txBody>
          <a:bodyPr>
            <a:normAutofit/>
          </a:bodyPr>
          <a:lstStyle/>
          <a:p>
            <a:r>
              <a:rPr lang="en-US" dirty="0">
                <a:solidFill>
                  <a:srgbClr val="8E2334"/>
                </a:solidFill>
              </a:rPr>
              <a:t>Certification of Benefits</a:t>
            </a:r>
          </a:p>
        </p:txBody>
      </p:sp>
      <p:sp>
        <p:nvSpPr>
          <p:cNvPr id="3" name="Content Placeholder 2"/>
          <p:cNvSpPr>
            <a:spLocks noGrp="1"/>
          </p:cNvSpPr>
          <p:nvPr>
            <p:ph idx="1"/>
          </p:nvPr>
        </p:nvSpPr>
        <p:spPr>
          <a:xfrm>
            <a:off x="457200" y="1267098"/>
            <a:ext cx="8229600" cy="4859066"/>
          </a:xfrm>
        </p:spPr>
        <p:txBody>
          <a:bodyPr>
            <a:normAutofit/>
          </a:bodyPr>
          <a:lstStyle/>
          <a:p>
            <a:pPr marL="0" indent="0" algn="ctr">
              <a:buNone/>
            </a:pPr>
            <a:r>
              <a:rPr lang="en-US" sz="2800" dirty="0"/>
              <a:t>In order to be certified for benefits from the VA</a:t>
            </a:r>
          </a:p>
          <a:p>
            <a:pPr marL="0" indent="0" algn="ctr">
              <a:buNone/>
            </a:pPr>
            <a:r>
              <a:rPr lang="en-US" sz="2800" dirty="0"/>
              <a:t>WE MUST HAVE:</a:t>
            </a:r>
          </a:p>
          <a:p>
            <a:r>
              <a:rPr lang="en-US" sz="2800" dirty="0"/>
              <a:t>Certificate of Eligibility in the Students Name</a:t>
            </a:r>
          </a:p>
          <a:p>
            <a:r>
              <a:rPr lang="en-US" sz="2800" dirty="0"/>
              <a:t>Student Profile Sheet</a:t>
            </a:r>
          </a:p>
          <a:p>
            <a:r>
              <a:rPr lang="en-US" sz="2800" dirty="0"/>
              <a:t>Advising Worksheet-signed by the student and their advisor (physically or digitally)</a:t>
            </a:r>
          </a:p>
          <a:p>
            <a:r>
              <a:rPr lang="en-US" sz="2800" dirty="0"/>
              <a:t>These required forms can be found under Forms &gt; VMA Forms on our website</a:t>
            </a:r>
          </a:p>
        </p:txBody>
      </p:sp>
    </p:spTree>
    <p:extLst>
      <p:ext uri="{BB962C8B-B14F-4D97-AF65-F5344CB8AC3E}">
        <p14:creationId xmlns:p14="http://schemas.microsoft.com/office/powerpoint/2010/main" val="1402767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9D2431"/>
                </a:solidFill>
              </a:rPr>
              <a:t>VMA Forms Upload Link</a:t>
            </a:r>
          </a:p>
        </p:txBody>
      </p:sp>
      <p:sp>
        <p:nvSpPr>
          <p:cNvPr id="3" name="Content Placeholder 2"/>
          <p:cNvSpPr>
            <a:spLocks noGrp="1"/>
          </p:cNvSpPr>
          <p:nvPr>
            <p:ph idx="1"/>
          </p:nvPr>
        </p:nvSpPr>
        <p:spPr>
          <a:xfrm>
            <a:off x="457200" y="1600200"/>
            <a:ext cx="8229600" cy="4246685"/>
          </a:xfrm>
        </p:spPr>
        <p:txBody>
          <a:bodyPr>
            <a:normAutofit lnSpcReduction="10000"/>
          </a:bodyPr>
          <a:lstStyle/>
          <a:p>
            <a:pPr marL="0" indent="0" algn="ctr">
              <a:buNone/>
            </a:pPr>
            <a:endParaRPr lang="en-US" dirty="0"/>
          </a:p>
          <a:p>
            <a:pPr marL="0" indent="0" algn="ctr">
              <a:buNone/>
            </a:pPr>
            <a:endParaRPr lang="en-US" dirty="0"/>
          </a:p>
          <a:p>
            <a:pPr marL="0" indent="0" algn="ctr">
              <a:buNone/>
            </a:pPr>
            <a:r>
              <a:rPr lang="en-US" dirty="0"/>
              <a:t>Forms are submitted to the VMA office through the VMA </a:t>
            </a:r>
            <a:r>
              <a:rPr lang="en-US" b="1" dirty="0">
                <a:solidFill>
                  <a:schemeClr val="accent2"/>
                </a:solidFill>
              </a:rPr>
              <a:t>Student Document Upload</a:t>
            </a:r>
            <a:r>
              <a:rPr lang="en-US" dirty="0"/>
              <a:t> Link located on your student MY BAMA page under the  </a:t>
            </a:r>
            <a:r>
              <a:rPr lang="en-US" b="1" dirty="0">
                <a:solidFill>
                  <a:schemeClr val="accent2"/>
                </a:solidFill>
              </a:rPr>
              <a:t>Campus Life Tab</a:t>
            </a:r>
            <a:r>
              <a:rPr lang="en-US" dirty="0"/>
              <a:t>.</a:t>
            </a:r>
          </a:p>
          <a:p>
            <a:pPr marL="0" indent="0" algn="ctr">
              <a:buNone/>
            </a:pPr>
            <a:endParaRPr lang="en-US" dirty="0"/>
          </a:p>
          <a:p>
            <a:pPr marL="0" indent="0">
              <a:buNone/>
            </a:pPr>
            <a:r>
              <a:rPr lang="en-US" dirty="0"/>
              <a:t> </a:t>
            </a:r>
          </a:p>
          <a:p>
            <a:endParaRPr lang="en-US" dirty="0"/>
          </a:p>
        </p:txBody>
      </p:sp>
    </p:spTree>
    <p:extLst>
      <p:ext uri="{BB962C8B-B14F-4D97-AF65-F5344CB8AC3E}">
        <p14:creationId xmlns:p14="http://schemas.microsoft.com/office/powerpoint/2010/main" val="360968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err="1">
                <a:solidFill>
                  <a:srgbClr val="9D2431"/>
                </a:solidFill>
              </a:rPr>
              <a:t>Docusign</a:t>
            </a:r>
            <a:endParaRPr lang="en-US" dirty="0">
              <a:solidFill>
                <a:srgbClr val="9D2431"/>
              </a:solidFill>
            </a:endParaRPr>
          </a:p>
        </p:txBody>
      </p:sp>
      <p:sp>
        <p:nvSpPr>
          <p:cNvPr id="3" name="Content Placeholder 2"/>
          <p:cNvSpPr>
            <a:spLocks noGrp="1"/>
          </p:cNvSpPr>
          <p:nvPr>
            <p:ph idx="1"/>
          </p:nvPr>
        </p:nvSpPr>
        <p:spPr>
          <a:xfrm>
            <a:off x="457200" y="1600200"/>
            <a:ext cx="8229600" cy="4246685"/>
          </a:xfrm>
        </p:spPr>
        <p:txBody>
          <a:bodyPr>
            <a:normAutofit fontScale="92500" lnSpcReduction="20000"/>
          </a:bodyPr>
          <a:lstStyle/>
          <a:p>
            <a:pPr marL="0" indent="0" algn="ctr">
              <a:buNone/>
            </a:pPr>
            <a:endParaRPr lang="en-US" dirty="0"/>
          </a:p>
          <a:p>
            <a:pPr marL="0" indent="0" algn="ctr">
              <a:buNone/>
            </a:pPr>
            <a:r>
              <a:rPr lang="en-US" dirty="0"/>
              <a:t>Students can fill out forms via </a:t>
            </a:r>
            <a:r>
              <a:rPr lang="en-US" dirty="0" err="1"/>
              <a:t>Docusign</a:t>
            </a:r>
            <a:r>
              <a:rPr lang="en-US" dirty="0"/>
              <a:t> by selecting them on our website in the VMA Forms section. After the student fills out their required info, they must enter their advisor’s email so they can also sign the form. </a:t>
            </a:r>
            <a:r>
              <a:rPr lang="en-US" b="1" u="sng" dirty="0"/>
              <a:t>The VMA will not receive the form until both the student and advisor have signed the document.</a:t>
            </a:r>
            <a:endParaRPr lang="en-US" dirty="0"/>
          </a:p>
          <a:p>
            <a:pPr marL="0" indent="0" algn="ctr">
              <a:buNone/>
            </a:pPr>
            <a:endParaRPr lang="en-US" dirty="0"/>
          </a:p>
          <a:p>
            <a:pPr marL="0" indent="0">
              <a:buNone/>
            </a:pPr>
            <a:r>
              <a:rPr lang="en-US" dirty="0"/>
              <a:t> </a:t>
            </a:r>
          </a:p>
          <a:p>
            <a:endParaRPr lang="en-US" dirty="0"/>
          </a:p>
        </p:txBody>
      </p:sp>
    </p:spTree>
    <p:extLst>
      <p:ext uri="{BB962C8B-B14F-4D97-AF65-F5344CB8AC3E}">
        <p14:creationId xmlns:p14="http://schemas.microsoft.com/office/powerpoint/2010/main" val="4153503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9D2431"/>
                </a:solidFill>
              </a:rPr>
              <a:t>Payment Plans</a:t>
            </a:r>
          </a:p>
        </p:txBody>
      </p:sp>
      <p:sp>
        <p:nvSpPr>
          <p:cNvPr id="3" name="Content Placeholder 2"/>
          <p:cNvSpPr>
            <a:spLocks noGrp="1"/>
          </p:cNvSpPr>
          <p:nvPr>
            <p:ph idx="1"/>
          </p:nvPr>
        </p:nvSpPr>
        <p:spPr>
          <a:xfrm>
            <a:off x="457200" y="1166018"/>
            <a:ext cx="8229600" cy="5535228"/>
          </a:xfrm>
        </p:spPr>
        <p:txBody>
          <a:bodyPr>
            <a:normAutofit fontScale="77500" lnSpcReduction="20000"/>
          </a:bodyPr>
          <a:lstStyle/>
          <a:p>
            <a:r>
              <a:rPr lang="en-US" dirty="0"/>
              <a:t>All students eligible for Chapter 33/Post 9/11 or ANGEAP benefits should enroll in the VMA Payment Plan</a:t>
            </a:r>
          </a:p>
          <a:p>
            <a:pPr lvl="1"/>
            <a:r>
              <a:rPr lang="en-US" dirty="0"/>
              <a:t>Once you’re registered for classes and have turned in all required documents to our office, the payment plan will be available on your MY BAMA student account. If you don’t see the VMA plan as an option, please notify our office. </a:t>
            </a:r>
          </a:p>
          <a:p>
            <a:r>
              <a:rPr lang="en-US" dirty="0"/>
              <a:t>All students using Chapter 30, Chapter 35, or Chapter 1606 will need to sign up for one of the University's other Payment  Plans available through your MY BAMA student account. </a:t>
            </a:r>
          </a:p>
          <a:p>
            <a:r>
              <a:rPr lang="en-US" dirty="0"/>
              <a:t>Additional information on all Chapters of benefits can be found on </a:t>
            </a:r>
            <a:r>
              <a:rPr lang="en-US" dirty="0" err="1"/>
              <a:t>vets.ua.edu</a:t>
            </a:r>
            <a:r>
              <a:rPr lang="en-US" dirty="0"/>
              <a:t> under the “GI Bill” tab.</a:t>
            </a:r>
          </a:p>
          <a:p>
            <a:pPr marL="457200" lvl="1" indent="0">
              <a:buNone/>
            </a:pPr>
            <a:endParaRPr lang="en-US" dirty="0"/>
          </a:p>
          <a:p>
            <a:pPr marL="457200" lvl="1" indent="0" algn="ctr">
              <a:buNone/>
            </a:pPr>
            <a:endParaRPr lang="en-US" dirty="0"/>
          </a:p>
          <a:p>
            <a:pPr marL="457200" lvl="1" indent="0" algn="ctr">
              <a:buNone/>
            </a:pPr>
            <a:r>
              <a:rPr lang="en-US" sz="4100" dirty="0">
                <a:solidFill>
                  <a:srgbClr val="8E2334"/>
                </a:solidFill>
              </a:rPr>
              <a:t> </a:t>
            </a:r>
          </a:p>
        </p:txBody>
      </p:sp>
    </p:spTree>
    <p:extLst>
      <p:ext uri="{BB962C8B-B14F-4D97-AF65-F5344CB8AC3E}">
        <p14:creationId xmlns:p14="http://schemas.microsoft.com/office/powerpoint/2010/main" val="3398776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9D2431"/>
                </a:solidFill>
              </a:rPr>
              <a:t>Incurring Debts</a:t>
            </a:r>
          </a:p>
        </p:txBody>
      </p:sp>
      <p:sp>
        <p:nvSpPr>
          <p:cNvPr id="3" name="Content Placeholder 2"/>
          <p:cNvSpPr>
            <a:spLocks noGrp="1"/>
          </p:cNvSpPr>
          <p:nvPr>
            <p:ph idx="1"/>
          </p:nvPr>
        </p:nvSpPr>
        <p:spPr>
          <a:xfrm>
            <a:off x="457200" y="1166018"/>
            <a:ext cx="8229600" cy="5535228"/>
          </a:xfrm>
        </p:spPr>
        <p:txBody>
          <a:bodyPr>
            <a:normAutofit/>
          </a:bodyPr>
          <a:lstStyle/>
          <a:p>
            <a:r>
              <a:rPr lang="en-US" dirty="0"/>
              <a:t>If students submit an Add/Drop form dropping a class after UA’s add/drop date </a:t>
            </a:r>
            <a:r>
              <a:rPr lang="en-US" b="1" u="sng" dirty="0"/>
              <a:t>YOU WILL INCUR A DEBT </a:t>
            </a:r>
          </a:p>
          <a:p>
            <a:r>
              <a:rPr lang="en-US" dirty="0"/>
              <a:t>UA will pay the VA’s debt on behalf of the student, and then charge the student’s student bill</a:t>
            </a:r>
          </a:p>
          <a:p>
            <a:r>
              <a:rPr lang="en-US" dirty="0"/>
              <a:t>Students can also incur a debt for NC Grades</a:t>
            </a:r>
          </a:p>
          <a:p>
            <a:pPr marL="457200" lvl="1" indent="0">
              <a:buNone/>
            </a:pPr>
            <a:endParaRPr lang="en-US" dirty="0"/>
          </a:p>
          <a:p>
            <a:pPr marL="457200" lvl="1" indent="0" algn="ctr">
              <a:buNone/>
            </a:pPr>
            <a:endParaRPr lang="en-US" dirty="0"/>
          </a:p>
          <a:p>
            <a:pPr marL="457200" lvl="1" indent="0" algn="ctr">
              <a:buNone/>
            </a:pPr>
            <a:r>
              <a:rPr lang="en-US" sz="4100" dirty="0">
                <a:solidFill>
                  <a:srgbClr val="8E2334"/>
                </a:solidFill>
              </a:rPr>
              <a:t> </a:t>
            </a:r>
          </a:p>
        </p:txBody>
      </p:sp>
    </p:spTree>
    <p:extLst>
      <p:ext uri="{BB962C8B-B14F-4D97-AF65-F5344CB8AC3E}">
        <p14:creationId xmlns:p14="http://schemas.microsoft.com/office/powerpoint/2010/main" val="3906945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fontScale="90000"/>
          </a:bodyPr>
          <a:lstStyle/>
          <a:p>
            <a:r>
              <a:rPr lang="en-US" dirty="0">
                <a:solidFill>
                  <a:srgbClr val="9D2431"/>
                </a:solidFill>
              </a:rPr>
              <a:t>Alabama Dependent Scholarship Documentation </a:t>
            </a:r>
          </a:p>
        </p:txBody>
      </p:sp>
      <p:sp>
        <p:nvSpPr>
          <p:cNvPr id="3" name="Content Placeholder 2"/>
          <p:cNvSpPr>
            <a:spLocks noGrp="1"/>
          </p:cNvSpPr>
          <p:nvPr>
            <p:ph idx="1"/>
          </p:nvPr>
        </p:nvSpPr>
        <p:spPr>
          <a:xfrm>
            <a:off x="457200" y="2154115"/>
            <a:ext cx="8229600" cy="3972048"/>
          </a:xfrm>
        </p:spPr>
        <p:txBody>
          <a:bodyPr/>
          <a:lstStyle/>
          <a:p>
            <a:pPr marL="0" indent="0">
              <a:buNone/>
            </a:pPr>
            <a:r>
              <a:rPr lang="en-US" dirty="0"/>
              <a:t>The Office of Veteran and Military Affairs does not process this benefit, but we do need your “Student Profile Form” to find you eligible for additional benefits and for you to have student access to the VMA.</a:t>
            </a:r>
          </a:p>
          <a:p>
            <a:pPr marL="0" indent="0">
              <a:buNone/>
            </a:pPr>
            <a:r>
              <a:rPr lang="en-US" dirty="0"/>
              <a:t> </a:t>
            </a:r>
          </a:p>
        </p:txBody>
      </p:sp>
    </p:spTree>
    <p:extLst>
      <p:ext uri="{BB962C8B-B14F-4D97-AF65-F5344CB8AC3E}">
        <p14:creationId xmlns:p14="http://schemas.microsoft.com/office/powerpoint/2010/main" val="1906154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891380"/>
          </a:xfrm>
        </p:spPr>
        <p:txBody>
          <a:bodyPr/>
          <a:lstStyle/>
          <a:p>
            <a:r>
              <a:rPr lang="en-US" dirty="0">
                <a:solidFill>
                  <a:srgbClr val="8E2334"/>
                </a:solidFill>
              </a:rPr>
              <a:t>Chapter 35 Residency</a:t>
            </a:r>
          </a:p>
        </p:txBody>
      </p:sp>
      <p:sp>
        <p:nvSpPr>
          <p:cNvPr id="3" name="Content Placeholder 2"/>
          <p:cNvSpPr>
            <a:spLocks noGrp="1"/>
          </p:cNvSpPr>
          <p:nvPr>
            <p:ph idx="1"/>
          </p:nvPr>
        </p:nvSpPr>
        <p:spPr>
          <a:xfrm>
            <a:off x="457200" y="1166018"/>
            <a:ext cx="8229600" cy="4708309"/>
          </a:xfrm>
        </p:spPr>
        <p:txBody>
          <a:bodyPr>
            <a:normAutofit fontScale="70000" lnSpcReduction="20000"/>
          </a:bodyPr>
          <a:lstStyle/>
          <a:p>
            <a:r>
              <a:rPr lang="en-US" b="1" dirty="0"/>
              <a:t>Colonel John M. McHugh Tuition Fairness for Survivors Act of 2021 (SB 1095)</a:t>
            </a:r>
          </a:p>
          <a:p>
            <a:r>
              <a:rPr lang="en-US" dirty="0"/>
              <a:t>This law requires that the Department of Veterans Affairs (VA) disapprove courses at institutions of higher learning that charge a higher rate of tuition and fees than those in-state rates for individuals using the Survivors’ and Dependents Educational Assistance program.</a:t>
            </a:r>
          </a:p>
          <a:p>
            <a:r>
              <a:rPr lang="en-US" dirty="0"/>
              <a:t>Many colleges and universities have adopted policies granting active service members in-state tuition rates while stationed in various states. This law ensures that those survivors and dependents receiving educational assistance will receive the same benefit.</a:t>
            </a:r>
          </a:p>
          <a:p>
            <a:r>
              <a:rPr lang="en-US" dirty="0"/>
              <a:t>However, instead of waiting for each state to pass its own version of the law, this legislation directs the VA to disapprove courses at approved institutions who are still charging out-of-state</a:t>
            </a:r>
          </a:p>
        </p:txBody>
      </p:sp>
    </p:spTree>
    <p:extLst>
      <p:ext uri="{BB962C8B-B14F-4D97-AF65-F5344CB8AC3E}">
        <p14:creationId xmlns:p14="http://schemas.microsoft.com/office/powerpoint/2010/main" val="1675240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891380"/>
          </a:xfrm>
        </p:spPr>
        <p:txBody>
          <a:bodyPr/>
          <a:lstStyle/>
          <a:p>
            <a:r>
              <a:rPr lang="en-US" dirty="0">
                <a:solidFill>
                  <a:srgbClr val="8E2334"/>
                </a:solidFill>
              </a:rPr>
              <a:t>All Other Residency </a:t>
            </a:r>
          </a:p>
        </p:txBody>
      </p:sp>
      <p:sp>
        <p:nvSpPr>
          <p:cNvPr id="3" name="Content Placeholder 2"/>
          <p:cNvSpPr>
            <a:spLocks noGrp="1"/>
          </p:cNvSpPr>
          <p:nvPr>
            <p:ph idx="1"/>
          </p:nvPr>
        </p:nvSpPr>
        <p:spPr>
          <a:xfrm>
            <a:off x="457200" y="1166018"/>
            <a:ext cx="8229600" cy="4708309"/>
          </a:xfrm>
        </p:spPr>
        <p:txBody>
          <a:bodyPr>
            <a:normAutofit lnSpcReduction="10000"/>
          </a:bodyPr>
          <a:lstStyle/>
          <a:p>
            <a:r>
              <a:rPr lang="en-US" dirty="0"/>
              <a:t>If you are a veteran, service member or dependent you may be eligible for the in-state tuition rate. The VMA office does not make determinations on residency classifications.</a:t>
            </a:r>
          </a:p>
          <a:p>
            <a:r>
              <a:rPr lang="en-US" dirty="0"/>
              <a:t>If you have questions concerning residency or believe that you are eligible for in-state residency reclassification, you must email </a:t>
            </a:r>
            <a:r>
              <a:rPr lang="en-US" dirty="0">
                <a:hlinkClick r:id="rId3"/>
              </a:rPr>
              <a:t>residency@ua.edu</a:t>
            </a:r>
            <a:r>
              <a:rPr lang="en-US" dirty="0"/>
              <a:t> or call 205-348-2020. You will find a link to the application at registrar.ua.edu.</a:t>
            </a:r>
          </a:p>
          <a:p>
            <a:pPr marL="457200" lvl="1" indent="0">
              <a:buNone/>
            </a:pPr>
            <a:endParaRPr lang="en-US" dirty="0"/>
          </a:p>
        </p:txBody>
      </p:sp>
    </p:spTree>
    <p:extLst>
      <p:ext uri="{BB962C8B-B14F-4D97-AF65-F5344CB8AC3E}">
        <p14:creationId xmlns:p14="http://schemas.microsoft.com/office/powerpoint/2010/main" val="2940064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891380"/>
          </a:xfrm>
        </p:spPr>
        <p:txBody>
          <a:bodyPr/>
          <a:lstStyle/>
          <a:p>
            <a:r>
              <a:rPr lang="en-US" dirty="0">
                <a:solidFill>
                  <a:srgbClr val="8E2334"/>
                </a:solidFill>
              </a:rPr>
              <a:t>Residency cont.</a:t>
            </a:r>
          </a:p>
        </p:txBody>
      </p:sp>
      <p:sp>
        <p:nvSpPr>
          <p:cNvPr id="3" name="Content Placeholder 2"/>
          <p:cNvSpPr>
            <a:spLocks noGrp="1"/>
          </p:cNvSpPr>
          <p:nvPr>
            <p:ph idx="1"/>
          </p:nvPr>
        </p:nvSpPr>
        <p:spPr>
          <a:xfrm>
            <a:off x="457200" y="1166018"/>
            <a:ext cx="8229600" cy="4708309"/>
          </a:xfrm>
        </p:spPr>
        <p:txBody>
          <a:bodyPr>
            <a:normAutofit/>
          </a:bodyPr>
          <a:lstStyle/>
          <a:p>
            <a:r>
              <a:rPr lang="en-US" dirty="0"/>
              <a:t>Reclassifying may impact your UA scholarships If you have questions concerning scholarships, please reach out to the scholarship office at </a:t>
            </a:r>
            <a:r>
              <a:rPr lang="en-US" dirty="0">
                <a:hlinkClick r:id="rId3"/>
              </a:rPr>
              <a:t>scholarships@ua.edu</a:t>
            </a:r>
            <a:r>
              <a:rPr lang="en-US" dirty="0"/>
              <a:t> or call 205-348-8201. </a:t>
            </a:r>
          </a:p>
          <a:p>
            <a:r>
              <a:rPr lang="en-US" b="1" u="sng" dirty="0"/>
              <a:t>We do not have any say in residency applications or scholarship changes</a:t>
            </a:r>
          </a:p>
          <a:p>
            <a:endParaRPr lang="en-US" dirty="0"/>
          </a:p>
        </p:txBody>
      </p:sp>
    </p:spTree>
    <p:extLst>
      <p:ext uri="{BB962C8B-B14F-4D97-AF65-F5344CB8AC3E}">
        <p14:creationId xmlns:p14="http://schemas.microsoft.com/office/powerpoint/2010/main" val="1286668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891380"/>
          </a:xfrm>
        </p:spPr>
        <p:txBody>
          <a:bodyPr/>
          <a:lstStyle/>
          <a:p>
            <a:r>
              <a:rPr lang="en-US" dirty="0">
                <a:solidFill>
                  <a:srgbClr val="8E2334"/>
                </a:solidFill>
              </a:rPr>
              <a:t>Monthly Enrollment Verification</a:t>
            </a:r>
          </a:p>
        </p:txBody>
      </p:sp>
      <p:sp>
        <p:nvSpPr>
          <p:cNvPr id="3" name="Content Placeholder 2"/>
          <p:cNvSpPr>
            <a:spLocks noGrp="1"/>
          </p:cNvSpPr>
          <p:nvPr>
            <p:ph idx="1"/>
          </p:nvPr>
        </p:nvSpPr>
        <p:spPr>
          <a:xfrm>
            <a:off x="457200" y="1166018"/>
            <a:ext cx="8229600" cy="4708309"/>
          </a:xfrm>
        </p:spPr>
        <p:txBody>
          <a:bodyPr>
            <a:normAutofit lnSpcReduction="10000"/>
          </a:bodyPr>
          <a:lstStyle/>
          <a:p>
            <a:r>
              <a:rPr lang="en-US" dirty="0"/>
              <a:t>The VA has implemented a monthly enrollment verification for post 9/11 students</a:t>
            </a:r>
          </a:p>
          <a:p>
            <a:r>
              <a:rPr lang="en-US" dirty="0"/>
              <a:t>To enroll, call the Education Call Center         (1-888-442-4551) to update your contact information (phone number and/or email address)</a:t>
            </a:r>
          </a:p>
          <a:p>
            <a:r>
              <a:rPr lang="en-US" b="1" u="sng" dirty="0"/>
              <a:t>Updating contact info on your </a:t>
            </a:r>
            <a:r>
              <a:rPr lang="en-US" b="1" u="sng" dirty="0" err="1"/>
              <a:t>va.gov</a:t>
            </a:r>
            <a:r>
              <a:rPr lang="en-US" b="1" u="sng" dirty="0"/>
              <a:t> profile does NOT update your info for educational benefits. You must call the Educational Hotline to update info.</a:t>
            </a:r>
          </a:p>
          <a:p>
            <a:endParaRPr lang="en-US" dirty="0"/>
          </a:p>
        </p:txBody>
      </p:sp>
    </p:spTree>
    <p:extLst>
      <p:ext uri="{BB962C8B-B14F-4D97-AF65-F5344CB8AC3E}">
        <p14:creationId xmlns:p14="http://schemas.microsoft.com/office/powerpoint/2010/main" val="3318738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9D2431"/>
                </a:solidFill>
              </a:rPr>
              <a:t>AGENDA</a:t>
            </a:r>
          </a:p>
        </p:txBody>
      </p:sp>
      <p:sp>
        <p:nvSpPr>
          <p:cNvPr id="3" name="Content Placeholder 2"/>
          <p:cNvSpPr>
            <a:spLocks noGrp="1"/>
          </p:cNvSpPr>
          <p:nvPr>
            <p:ph idx="1"/>
          </p:nvPr>
        </p:nvSpPr>
        <p:spPr>
          <a:xfrm>
            <a:off x="272562" y="1600200"/>
            <a:ext cx="8546123" cy="3986561"/>
          </a:xfrm>
        </p:spPr>
        <p:txBody>
          <a:bodyPr>
            <a:normAutofit fontScale="85000" lnSpcReduction="20000"/>
          </a:bodyPr>
          <a:lstStyle/>
          <a:p>
            <a:pPr>
              <a:spcBef>
                <a:spcPts val="0"/>
              </a:spcBef>
              <a:defRPr/>
            </a:pPr>
            <a:r>
              <a:rPr lang="en-US" dirty="0"/>
              <a:t>Who We Serve</a:t>
            </a:r>
          </a:p>
          <a:p>
            <a:pPr>
              <a:spcBef>
                <a:spcPts val="0"/>
              </a:spcBef>
              <a:defRPr/>
            </a:pPr>
            <a:r>
              <a:rPr lang="en-US" dirty="0"/>
              <a:t>Office Location</a:t>
            </a:r>
          </a:p>
          <a:p>
            <a:pPr>
              <a:spcBef>
                <a:spcPts val="0"/>
              </a:spcBef>
              <a:defRPr/>
            </a:pPr>
            <a:r>
              <a:rPr lang="en-US" dirty="0"/>
              <a:t>Resources and Services</a:t>
            </a:r>
          </a:p>
          <a:p>
            <a:pPr>
              <a:spcBef>
                <a:spcPts val="0"/>
              </a:spcBef>
              <a:defRPr/>
            </a:pPr>
            <a:r>
              <a:rPr lang="en-US" dirty="0"/>
              <a:t>Scholarships</a:t>
            </a:r>
          </a:p>
          <a:p>
            <a:pPr>
              <a:spcBef>
                <a:spcPts val="0"/>
              </a:spcBef>
              <a:defRPr/>
            </a:pPr>
            <a:r>
              <a:rPr lang="en-US" dirty="0"/>
              <a:t>GI Bill Benefits and Processing Requirements</a:t>
            </a:r>
          </a:p>
          <a:p>
            <a:pPr>
              <a:spcBef>
                <a:spcPts val="0"/>
              </a:spcBef>
              <a:defRPr/>
            </a:pPr>
            <a:r>
              <a:rPr lang="en-US" dirty="0"/>
              <a:t>Alabama Dependent Scholarship</a:t>
            </a:r>
          </a:p>
          <a:p>
            <a:pPr>
              <a:spcBef>
                <a:spcPts val="0"/>
              </a:spcBef>
              <a:defRPr/>
            </a:pPr>
            <a:r>
              <a:rPr lang="en-US" dirty="0"/>
              <a:t>Alabama National Guard Education Assistance Program</a:t>
            </a:r>
          </a:p>
          <a:p>
            <a:pPr>
              <a:spcBef>
                <a:spcPts val="0"/>
              </a:spcBef>
              <a:defRPr/>
            </a:pPr>
            <a:r>
              <a:rPr lang="en-US" dirty="0"/>
              <a:t>Residency</a:t>
            </a:r>
          </a:p>
          <a:p>
            <a:pPr>
              <a:spcBef>
                <a:spcPts val="0"/>
              </a:spcBef>
              <a:defRPr/>
            </a:pPr>
            <a:r>
              <a:rPr lang="en-US" dirty="0"/>
              <a:t>Health Insurance</a:t>
            </a:r>
          </a:p>
          <a:p>
            <a:pPr>
              <a:spcBef>
                <a:spcPts val="0"/>
              </a:spcBef>
              <a:defRPr/>
            </a:pPr>
            <a:r>
              <a:rPr lang="en-US" dirty="0"/>
              <a:t>Parking</a:t>
            </a:r>
          </a:p>
          <a:p>
            <a:pPr>
              <a:spcBef>
                <a:spcPts val="0"/>
              </a:spcBef>
              <a:defRPr/>
            </a:pPr>
            <a:r>
              <a:rPr lang="en-US" dirty="0"/>
              <a:t>Contact Information</a:t>
            </a:r>
          </a:p>
          <a:p>
            <a:pPr>
              <a:spcBef>
                <a:spcPts val="0"/>
              </a:spcBef>
              <a:defRPr/>
            </a:pPr>
            <a:endParaRPr lang="en-US" dirty="0"/>
          </a:p>
          <a:p>
            <a:pPr>
              <a:spcBef>
                <a:spcPts val="0"/>
              </a:spcBef>
              <a:defRPr/>
            </a:pPr>
            <a:endParaRPr lang="en-US" dirty="0"/>
          </a:p>
          <a:p>
            <a:pPr>
              <a:spcBef>
                <a:spcPts val="0"/>
              </a:spcBef>
              <a:defRPr/>
            </a:pPr>
            <a:endParaRPr lang="en-US" dirty="0"/>
          </a:p>
          <a:p>
            <a:pPr>
              <a:spcBef>
                <a:spcPts val="0"/>
              </a:spcBef>
              <a:defRPr/>
            </a:pPr>
            <a:endParaRPr lang="en-US" dirty="0"/>
          </a:p>
          <a:p>
            <a:pPr>
              <a:spcBef>
                <a:spcPts val="0"/>
              </a:spcBef>
              <a:defRPr/>
            </a:pPr>
            <a:endParaRPr lang="en-US" dirty="0"/>
          </a:p>
          <a:p>
            <a:endParaRPr lang="en-US" dirty="0">
              <a:solidFill>
                <a:srgbClr val="FFFFFF"/>
              </a:solidFill>
            </a:endParaRPr>
          </a:p>
        </p:txBody>
      </p:sp>
    </p:spTree>
    <p:extLst>
      <p:ext uri="{BB962C8B-B14F-4D97-AF65-F5344CB8AC3E}">
        <p14:creationId xmlns:p14="http://schemas.microsoft.com/office/powerpoint/2010/main" val="387906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dirty="0">
                <a:solidFill>
                  <a:srgbClr val="9D2431"/>
                </a:solidFill>
              </a:rPr>
              <a:t>Work Study Opportunity </a:t>
            </a:r>
          </a:p>
        </p:txBody>
      </p:sp>
      <p:sp>
        <p:nvSpPr>
          <p:cNvPr id="3" name="Content Placeholder 2"/>
          <p:cNvSpPr>
            <a:spLocks noGrp="1"/>
          </p:cNvSpPr>
          <p:nvPr>
            <p:ph idx="1"/>
          </p:nvPr>
        </p:nvSpPr>
        <p:spPr>
          <a:xfrm>
            <a:off x="457200" y="1600200"/>
            <a:ext cx="8229600" cy="4246685"/>
          </a:xfrm>
        </p:spPr>
        <p:txBody>
          <a:bodyPr>
            <a:normAutofit fontScale="92500" lnSpcReduction="20000"/>
          </a:bodyPr>
          <a:lstStyle/>
          <a:p>
            <a:r>
              <a:rPr lang="en-US" dirty="0"/>
              <a:t>Both the VMA Office and VA Clinic have opportunities for Students to work during the school year</a:t>
            </a:r>
          </a:p>
          <a:p>
            <a:r>
              <a:rPr lang="en-US" dirty="0"/>
              <a:t>Must be full time student on federal benefits</a:t>
            </a:r>
          </a:p>
          <a:p>
            <a:r>
              <a:rPr lang="en-US" dirty="0"/>
              <a:t>$7.25 per hr. (tax free) </a:t>
            </a:r>
          </a:p>
          <a:p>
            <a:r>
              <a:rPr lang="en-US" dirty="0"/>
              <a:t>Flexible Hours</a:t>
            </a:r>
          </a:p>
          <a:p>
            <a:r>
              <a:rPr lang="en-US" dirty="0"/>
              <a:t>Minimum 10 hrs. max. 25</a:t>
            </a:r>
          </a:p>
          <a:p>
            <a:r>
              <a:rPr lang="en-US" dirty="0"/>
              <a:t>Interviews are ongoing now!</a:t>
            </a:r>
          </a:p>
          <a:p>
            <a:pPr marL="0" indent="0">
              <a:buNone/>
            </a:pPr>
            <a:r>
              <a:rPr lang="en-US" dirty="0"/>
              <a:t> </a:t>
            </a:r>
          </a:p>
          <a:p>
            <a:endParaRPr lang="en-US" dirty="0"/>
          </a:p>
        </p:txBody>
      </p:sp>
    </p:spTree>
    <p:extLst>
      <p:ext uri="{BB962C8B-B14F-4D97-AF65-F5344CB8AC3E}">
        <p14:creationId xmlns:p14="http://schemas.microsoft.com/office/powerpoint/2010/main" val="100960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806816"/>
          </a:xfrm>
        </p:spPr>
        <p:txBody>
          <a:bodyPr/>
          <a:lstStyle/>
          <a:p>
            <a:r>
              <a:rPr lang="en-US" dirty="0">
                <a:solidFill>
                  <a:srgbClr val="9D2431"/>
                </a:solidFill>
              </a:rPr>
              <a:t>Health Insurance </a:t>
            </a:r>
          </a:p>
        </p:txBody>
      </p:sp>
      <p:sp>
        <p:nvSpPr>
          <p:cNvPr id="3" name="Content Placeholder 2"/>
          <p:cNvSpPr>
            <a:spLocks noGrp="1"/>
          </p:cNvSpPr>
          <p:nvPr>
            <p:ph idx="1"/>
          </p:nvPr>
        </p:nvSpPr>
        <p:spPr>
          <a:xfrm>
            <a:off x="457200" y="1178170"/>
            <a:ext cx="8229600" cy="4369776"/>
          </a:xfrm>
        </p:spPr>
        <p:txBody>
          <a:bodyPr>
            <a:normAutofit/>
          </a:bodyPr>
          <a:lstStyle/>
          <a:p>
            <a:endParaRPr lang="en-US" dirty="0"/>
          </a:p>
          <a:p>
            <a:r>
              <a:rPr lang="en-US" dirty="0"/>
              <a:t>For proof of enrollment you can print an “enrollment certificate” for health insurance AFTER your student registers for classes. </a:t>
            </a:r>
          </a:p>
          <a:p>
            <a:r>
              <a:rPr lang="en-US" dirty="0"/>
              <a:t>Additional details can be found under the “FAQ” tab on our main web page</a:t>
            </a:r>
          </a:p>
        </p:txBody>
      </p:sp>
    </p:spTree>
    <p:extLst>
      <p:ext uri="{BB962C8B-B14F-4D97-AF65-F5344CB8AC3E}">
        <p14:creationId xmlns:p14="http://schemas.microsoft.com/office/powerpoint/2010/main" val="50836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9D2431"/>
                </a:solidFill>
              </a:rPr>
              <a:t>Parking</a:t>
            </a:r>
          </a:p>
        </p:txBody>
      </p:sp>
      <p:sp>
        <p:nvSpPr>
          <p:cNvPr id="3" name="Content Placeholder 2"/>
          <p:cNvSpPr>
            <a:spLocks noGrp="1"/>
          </p:cNvSpPr>
          <p:nvPr>
            <p:ph idx="1"/>
          </p:nvPr>
        </p:nvSpPr>
        <p:spPr/>
        <p:txBody>
          <a:bodyPr>
            <a:normAutofit/>
          </a:bodyPr>
          <a:lstStyle/>
          <a:p>
            <a:r>
              <a:rPr lang="en-US" dirty="0"/>
              <a:t>Military Affiliated Students have an additional option for purchasing a parking pass. In you are interested in parking near the Clara Verner Towers and catching a bus to class you can purchase a parking pass from the Campus Veterans Association at a reduced cost.</a:t>
            </a:r>
          </a:p>
          <a:p>
            <a:r>
              <a:rPr lang="en-US" dirty="0"/>
              <a:t>You can explore this option by sending an email to </a:t>
            </a:r>
            <a:r>
              <a:rPr lang="en-US" dirty="0">
                <a:hlinkClick r:id="rId3"/>
              </a:rPr>
              <a:t>ua.veteran.parking@gmail.com</a:t>
            </a:r>
            <a:r>
              <a:rPr lang="en-US" dirty="0"/>
              <a:t> </a:t>
            </a:r>
          </a:p>
        </p:txBody>
      </p:sp>
    </p:spTree>
    <p:extLst>
      <p:ext uri="{BB962C8B-B14F-4D97-AF65-F5344CB8AC3E}">
        <p14:creationId xmlns:p14="http://schemas.microsoft.com/office/powerpoint/2010/main" val="2916898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8E2334"/>
                </a:solidFill>
              </a:rPr>
              <a:t>CONTACT</a:t>
            </a:r>
          </a:p>
        </p:txBody>
      </p:sp>
      <p:sp>
        <p:nvSpPr>
          <p:cNvPr id="3" name="Content Placeholder 2"/>
          <p:cNvSpPr>
            <a:spLocks noGrp="1"/>
          </p:cNvSpPr>
          <p:nvPr>
            <p:ph idx="1"/>
          </p:nvPr>
        </p:nvSpPr>
        <p:spPr/>
        <p:txBody>
          <a:bodyPr/>
          <a:lstStyle/>
          <a:p>
            <a:pPr marL="0" indent="0" algn="ctr">
              <a:buNone/>
            </a:pPr>
            <a:r>
              <a:rPr lang="en-US" dirty="0"/>
              <a:t>Office of Veteran and Military Affairs</a:t>
            </a:r>
          </a:p>
          <a:p>
            <a:pPr marL="0" indent="0" algn="ctr">
              <a:buNone/>
            </a:pPr>
            <a:r>
              <a:rPr lang="en-US" dirty="0"/>
              <a:t>3000 Houser Hall </a:t>
            </a:r>
          </a:p>
          <a:p>
            <a:pPr marL="0" indent="0" algn="ctr">
              <a:buNone/>
            </a:pPr>
            <a:r>
              <a:rPr lang="en-US" dirty="0"/>
              <a:t> 205-348-0983 </a:t>
            </a:r>
          </a:p>
          <a:p>
            <a:pPr marL="0" indent="0" algn="ctr">
              <a:buNone/>
            </a:pPr>
            <a:r>
              <a:rPr lang="en-US" dirty="0"/>
              <a:t>Email - </a:t>
            </a:r>
            <a:r>
              <a:rPr lang="en-US" dirty="0">
                <a:hlinkClick r:id="rId3"/>
              </a:rPr>
              <a:t>vma@bama.ua.edu</a:t>
            </a:r>
            <a:endParaRPr lang="en-US" dirty="0"/>
          </a:p>
          <a:p>
            <a:pPr marL="0" indent="0" algn="ctr">
              <a:buNone/>
            </a:pPr>
            <a:r>
              <a:rPr lang="en-US" dirty="0"/>
              <a:t> Website - </a:t>
            </a:r>
            <a:r>
              <a:rPr lang="en-US" dirty="0">
                <a:hlinkClick r:id="rId4"/>
              </a:rPr>
              <a:t>https://vets.sa.ua.edu/</a:t>
            </a:r>
            <a:r>
              <a:rPr lang="en-US" dirty="0"/>
              <a:t>  </a:t>
            </a:r>
          </a:p>
          <a:p>
            <a:endParaRPr lang="en-US" dirty="0">
              <a:solidFill>
                <a:srgbClr val="FFFFFF"/>
              </a:solidFill>
            </a:endParaRPr>
          </a:p>
        </p:txBody>
      </p:sp>
    </p:spTree>
    <p:extLst>
      <p:ext uri="{BB962C8B-B14F-4D97-AF65-F5344CB8AC3E}">
        <p14:creationId xmlns:p14="http://schemas.microsoft.com/office/powerpoint/2010/main" val="3983225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9D2431"/>
                </a:solidFill>
              </a:rPr>
              <a:t>Who We Serve </a:t>
            </a:r>
          </a:p>
        </p:txBody>
      </p:sp>
      <p:sp>
        <p:nvSpPr>
          <p:cNvPr id="3" name="Content Placeholder 2"/>
          <p:cNvSpPr>
            <a:spLocks noGrp="1"/>
          </p:cNvSpPr>
          <p:nvPr>
            <p:ph idx="1"/>
          </p:nvPr>
        </p:nvSpPr>
        <p:spPr>
          <a:xfrm>
            <a:off x="457200" y="1600200"/>
            <a:ext cx="7638585" cy="3986561"/>
          </a:xfrm>
        </p:spPr>
        <p:txBody>
          <a:bodyPr>
            <a:normAutofit fontScale="77500" lnSpcReduction="20000"/>
          </a:bodyPr>
          <a:lstStyle/>
          <a:p>
            <a:pPr>
              <a:spcBef>
                <a:spcPts val="0"/>
              </a:spcBef>
              <a:defRPr/>
            </a:pPr>
            <a:r>
              <a:rPr lang="en-US" dirty="0"/>
              <a:t>Veteran- A student who is separated from military service (can be retirement, medical, or end of contract) </a:t>
            </a:r>
          </a:p>
          <a:p>
            <a:pPr>
              <a:spcBef>
                <a:spcPts val="0"/>
              </a:spcBef>
              <a:defRPr/>
            </a:pPr>
            <a:r>
              <a:rPr lang="en-US" dirty="0"/>
              <a:t>Service Member- On Active Duty</a:t>
            </a:r>
          </a:p>
          <a:p>
            <a:pPr marL="811530" lvl="1" indent="-457200">
              <a:defRPr/>
            </a:pPr>
            <a:r>
              <a:rPr lang="en-US" dirty="0"/>
              <a:t>National Guard/Reservist- Part Time</a:t>
            </a:r>
          </a:p>
          <a:p>
            <a:pPr marL="811530" lvl="1" indent="-457200">
              <a:defRPr/>
            </a:pPr>
            <a:r>
              <a:rPr lang="en-US" dirty="0"/>
              <a:t>Active Duty-Full Time </a:t>
            </a:r>
          </a:p>
          <a:p>
            <a:pPr>
              <a:defRPr/>
            </a:pPr>
            <a:r>
              <a:rPr lang="en-US" dirty="0"/>
              <a:t>Dependent- A child or spouse of a veteran or service member </a:t>
            </a:r>
          </a:p>
          <a:p>
            <a:pPr>
              <a:spcBef>
                <a:spcPts val="0"/>
              </a:spcBef>
              <a:defRPr/>
            </a:pPr>
            <a:r>
              <a:rPr lang="en-US" dirty="0"/>
              <a:t>Survivor- A dependent who lost a guardian or spouse in the line of duty (FRY) </a:t>
            </a:r>
          </a:p>
          <a:p>
            <a:pPr marL="0" indent="0">
              <a:spcBef>
                <a:spcPts val="0"/>
              </a:spcBef>
              <a:buNone/>
              <a:defRPr/>
            </a:pPr>
            <a:endParaRPr lang="en-US" dirty="0"/>
          </a:p>
          <a:p>
            <a:pPr marL="0" indent="0" algn="ctr">
              <a:spcBef>
                <a:spcPts val="0"/>
              </a:spcBef>
              <a:buNone/>
              <a:defRPr/>
            </a:pPr>
            <a:r>
              <a:rPr lang="en-US" dirty="0"/>
              <a:t> </a:t>
            </a:r>
          </a:p>
          <a:p>
            <a:pPr marL="0" indent="0" algn="ctr">
              <a:spcBef>
                <a:spcPts val="0"/>
              </a:spcBef>
              <a:buNone/>
              <a:defRPr/>
            </a:pPr>
            <a:r>
              <a:rPr lang="en-US" dirty="0"/>
              <a:t> </a:t>
            </a:r>
          </a:p>
          <a:p>
            <a:endParaRPr lang="en-US" dirty="0">
              <a:solidFill>
                <a:srgbClr val="FFFFFF"/>
              </a:solidFill>
            </a:endParaRPr>
          </a:p>
        </p:txBody>
      </p:sp>
    </p:spTree>
    <p:extLst>
      <p:ext uri="{BB962C8B-B14F-4D97-AF65-F5344CB8AC3E}">
        <p14:creationId xmlns:p14="http://schemas.microsoft.com/office/powerpoint/2010/main" val="1184767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12"/>
            <a:ext cx="9144000" cy="6858000"/>
          </a:xfrm>
          <a:prstGeom prst="rect">
            <a:avLst/>
          </a:prstGeom>
        </p:spPr>
      </p:pic>
      <p:sp>
        <p:nvSpPr>
          <p:cNvPr id="2" name="Title 1"/>
          <p:cNvSpPr>
            <a:spLocks noGrp="1"/>
          </p:cNvSpPr>
          <p:nvPr>
            <p:ph type="title"/>
          </p:nvPr>
        </p:nvSpPr>
        <p:spPr/>
        <p:txBody>
          <a:bodyPr>
            <a:normAutofit fontScale="90000"/>
          </a:bodyPr>
          <a:lstStyle/>
          <a:p>
            <a:r>
              <a:rPr lang="en-US" dirty="0">
                <a:solidFill>
                  <a:srgbClr val="A22332"/>
                </a:solidFill>
              </a:rPr>
              <a:t>Office of Veteran and Military Affairs </a:t>
            </a:r>
          </a:p>
        </p:txBody>
      </p:sp>
      <p:pic>
        <p:nvPicPr>
          <p:cNvPr id="4" name="Content Placeholder 3" descr="Office of Veteran and Military Affairs Student Loung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323" y="1417638"/>
            <a:ext cx="4754701" cy="3161370"/>
          </a:xfrm>
        </p:spPr>
      </p:pic>
      <p:sp>
        <p:nvSpPr>
          <p:cNvPr id="6" name="TextBox 5"/>
          <p:cNvSpPr txBox="1"/>
          <p:nvPr/>
        </p:nvSpPr>
        <p:spPr>
          <a:xfrm>
            <a:off x="6456556" y="1688971"/>
            <a:ext cx="2141034" cy="400110"/>
          </a:xfrm>
          <a:prstGeom prst="rect">
            <a:avLst/>
          </a:prstGeom>
          <a:noFill/>
        </p:spPr>
        <p:txBody>
          <a:bodyPr wrap="square" rtlCol="0">
            <a:spAutoFit/>
          </a:bodyPr>
          <a:lstStyle/>
          <a:p>
            <a:pPr algn="ctr"/>
            <a:r>
              <a:rPr lang="en-US" sz="2000" dirty="0"/>
              <a:t>3000 Houser Hall </a:t>
            </a:r>
          </a:p>
        </p:txBody>
      </p:sp>
      <p:pic>
        <p:nvPicPr>
          <p:cNvPr id="7" name="Picture 6" descr="UA Map with location of 3000 Houser Hall"/>
          <p:cNvPicPr>
            <a:picLocks noChangeAspect="1"/>
          </p:cNvPicPr>
          <p:nvPr/>
        </p:nvPicPr>
        <p:blipFill>
          <a:blip r:embed="rId4"/>
          <a:stretch>
            <a:fillRect/>
          </a:stretch>
        </p:blipFill>
        <p:spPr>
          <a:xfrm>
            <a:off x="5264970" y="2560638"/>
            <a:ext cx="3658653" cy="2525409"/>
          </a:xfrm>
          <a:prstGeom prst="rect">
            <a:avLst/>
          </a:prstGeom>
        </p:spPr>
      </p:pic>
      <p:cxnSp>
        <p:nvCxnSpPr>
          <p:cNvPr id="9" name="Straight Arrow Connector 8" descr="Arrow pointing to location of Starbucks on UA campus"/>
          <p:cNvCxnSpPr/>
          <p:nvPr/>
        </p:nvCxnSpPr>
        <p:spPr>
          <a:xfrm flipV="1">
            <a:off x="4884234" y="3490332"/>
            <a:ext cx="1657070" cy="1416205"/>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descr="Arrow pointing to 3000 Houser Hall on UA campus"/>
          <p:cNvCxnSpPr/>
          <p:nvPr/>
        </p:nvCxnSpPr>
        <p:spPr>
          <a:xfrm flipH="1">
            <a:off x="7094296" y="2089081"/>
            <a:ext cx="698792" cy="140125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descr="Arrow pointing to the Ferguson Parking Deck"/>
          <p:cNvCxnSpPr/>
          <p:nvPr/>
        </p:nvCxnSpPr>
        <p:spPr>
          <a:xfrm>
            <a:off x="5689572" y="2089081"/>
            <a:ext cx="0" cy="97615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337717" y="1307338"/>
            <a:ext cx="1118839" cy="707886"/>
          </a:xfrm>
          <a:prstGeom prst="rect">
            <a:avLst/>
          </a:prstGeom>
          <a:noFill/>
        </p:spPr>
        <p:txBody>
          <a:bodyPr wrap="square" rtlCol="0">
            <a:spAutoFit/>
          </a:bodyPr>
          <a:lstStyle/>
          <a:p>
            <a:pPr algn="ctr"/>
            <a:r>
              <a:rPr lang="en-US" sz="2000" dirty="0"/>
              <a:t>Parking Deck</a:t>
            </a:r>
          </a:p>
        </p:txBody>
      </p:sp>
      <p:sp>
        <p:nvSpPr>
          <p:cNvPr id="18" name="TextBox 17"/>
          <p:cNvSpPr txBox="1"/>
          <p:nvPr/>
        </p:nvSpPr>
        <p:spPr>
          <a:xfrm>
            <a:off x="3468311" y="5116673"/>
            <a:ext cx="2141034" cy="400110"/>
          </a:xfrm>
          <a:prstGeom prst="rect">
            <a:avLst/>
          </a:prstGeom>
          <a:noFill/>
        </p:spPr>
        <p:txBody>
          <a:bodyPr wrap="square" rtlCol="0">
            <a:spAutoFit/>
          </a:bodyPr>
          <a:lstStyle/>
          <a:p>
            <a:pPr algn="ctr"/>
            <a:r>
              <a:rPr lang="en-US" sz="2000" dirty="0"/>
              <a:t>UA Student Center</a:t>
            </a:r>
          </a:p>
        </p:txBody>
      </p:sp>
    </p:spTree>
    <p:extLst>
      <p:ext uri="{BB962C8B-B14F-4D97-AF65-F5344CB8AC3E}">
        <p14:creationId xmlns:p14="http://schemas.microsoft.com/office/powerpoint/2010/main" val="2600985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A22332"/>
                </a:solidFill>
              </a:rPr>
              <a:t>Resources and Services </a:t>
            </a:r>
          </a:p>
        </p:txBody>
      </p:sp>
      <p:sp>
        <p:nvSpPr>
          <p:cNvPr id="3" name="Content Placeholder 2"/>
          <p:cNvSpPr>
            <a:spLocks noGrp="1"/>
          </p:cNvSpPr>
          <p:nvPr>
            <p:ph idx="1"/>
          </p:nvPr>
        </p:nvSpPr>
        <p:spPr>
          <a:xfrm>
            <a:off x="468351" y="1370324"/>
            <a:ext cx="8229600" cy="4525963"/>
          </a:xfrm>
        </p:spPr>
        <p:txBody>
          <a:bodyPr>
            <a:normAutofit lnSpcReduction="10000"/>
          </a:bodyPr>
          <a:lstStyle/>
          <a:p>
            <a:r>
              <a:rPr lang="en-US" dirty="0"/>
              <a:t>A computer lab- CAC readers </a:t>
            </a:r>
          </a:p>
          <a:p>
            <a:r>
              <a:rPr lang="en-US" dirty="0"/>
              <a:t>Free printing (please donate a ream of paper)</a:t>
            </a:r>
          </a:p>
          <a:p>
            <a:r>
              <a:rPr lang="en-US" dirty="0"/>
              <a:t>Lounge Space</a:t>
            </a:r>
          </a:p>
          <a:p>
            <a:r>
              <a:rPr lang="en-US" dirty="0"/>
              <a:t>Study Rooms</a:t>
            </a:r>
          </a:p>
          <a:p>
            <a:r>
              <a:rPr lang="en-US" dirty="0"/>
              <a:t>Stress Free Room</a:t>
            </a:r>
          </a:p>
          <a:p>
            <a:r>
              <a:rPr lang="en-US" dirty="0"/>
              <a:t>Conference Room/Interview Space</a:t>
            </a:r>
          </a:p>
          <a:p>
            <a:r>
              <a:rPr lang="en-US" dirty="0"/>
              <a:t>Break Room</a:t>
            </a:r>
          </a:p>
          <a:p>
            <a:r>
              <a:rPr lang="en-US" dirty="0"/>
              <a:t>On-Campus VA Health Clinic  </a:t>
            </a:r>
          </a:p>
          <a:p>
            <a:endParaRPr lang="en-US" dirty="0">
              <a:solidFill>
                <a:srgbClr val="FFFFFF"/>
              </a:solidFill>
            </a:endParaRPr>
          </a:p>
        </p:txBody>
      </p:sp>
    </p:spTree>
    <p:extLst>
      <p:ext uri="{BB962C8B-B14F-4D97-AF65-F5344CB8AC3E}">
        <p14:creationId xmlns:p14="http://schemas.microsoft.com/office/powerpoint/2010/main" val="847008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877154"/>
          </a:xfrm>
        </p:spPr>
        <p:txBody>
          <a:bodyPr>
            <a:normAutofit/>
          </a:bodyPr>
          <a:lstStyle/>
          <a:p>
            <a:r>
              <a:rPr lang="en-US" dirty="0">
                <a:solidFill>
                  <a:srgbClr val="A22332"/>
                </a:solidFill>
              </a:rPr>
              <a:t>On Campus VA Health Clinic</a:t>
            </a:r>
          </a:p>
        </p:txBody>
      </p:sp>
      <p:sp>
        <p:nvSpPr>
          <p:cNvPr id="3" name="Content Placeholder 2"/>
          <p:cNvSpPr>
            <a:spLocks noGrp="1"/>
          </p:cNvSpPr>
          <p:nvPr>
            <p:ph idx="1"/>
          </p:nvPr>
        </p:nvSpPr>
        <p:spPr>
          <a:xfrm>
            <a:off x="457200" y="1292470"/>
            <a:ext cx="8229600" cy="4833694"/>
          </a:xfrm>
        </p:spPr>
        <p:txBody>
          <a:bodyPr>
            <a:normAutofit/>
          </a:bodyPr>
          <a:lstStyle/>
          <a:p>
            <a:endParaRPr lang="en-US" dirty="0"/>
          </a:p>
          <a:p>
            <a:pPr marL="0" indent="0">
              <a:buNone/>
            </a:pPr>
            <a:endParaRPr lang="en-US" dirty="0"/>
          </a:p>
          <a:p>
            <a:endParaRPr lang="en-US" dirty="0">
              <a:solidFill>
                <a:srgbClr val="FFFFFF"/>
              </a:solidFill>
            </a:endParaRPr>
          </a:p>
        </p:txBody>
      </p:sp>
      <p:pic>
        <p:nvPicPr>
          <p:cNvPr id="1026" name="Picture 2" descr="Image preview">
            <a:extLst>
              <a:ext uri="{FF2B5EF4-FFF2-40B4-BE49-F238E27FC236}">
                <a16:creationId xmlns:a16="http://schemas.microsoft.com/office/drawing/2014/main" id="{9CE42F0D-D88A-CF4D-8E33-9139150C4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334" y="1292470"/>
            <a:ext cx="4907666" cy="3270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6C88E8-271A-A645-8FB4-238E87420F79}"/>
              </a:ext>
            </a:extLst>
          </p:cNvPr>
          <p:cNvSpPr txBox="1"/>
          <p:nvPr/>
        </p:nvSpPr>
        <p:spPr>
          <a:xfrm>
            <a:off x="243068" y="1292470"/>
            <a:ext cx="391224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Phone: 205-348-2381</a:t>
            </a:r>
          </a:p>
          <a:p>
            <a:pPr marL="285750" indent="-285750">
              <a:buFont typeface="Arial" panose="020B0604020202020204" pitchFamily="34" charset="0"/>
              <a:buChar char="•"/>
            </a:pPr>
            <a:r>
              <a:rPr lang="en-US" sz="2400" dirty="0"/>
              <a:t>Fax: 205-348-3243</a:t>
            </a:r>
          </a:p>
          <a:p>
            <a:pPr marL="285750" indent="-285750">
              <a:buFont typeface="Arial" panose="020B0604020202020204" pitchFamily="34" charset="0"/>
              <a:buChar char="•"/>
            </a:pPr>
            <a:r>
              <a:rPr lang="en-US" sz="2400" dirty="0"/>
              <a:t>Email: </a:t>
            </a:r>
            <a:r>
              <a:rPr lang="en-US" sz="2400" dirty="0">
                <a:hlinkClick r:id="rId4"/>
              </a:rPr>
              <a:t>vmahealthclinic@ua.edu</a:t>
            </a:r>
            <a:endParaRPr lang="en-US" sz="2400" dirty="0"/>
          </a:p>
          <a:p>
            <a:pPr marL="285750" indent="-285750">
              <a:buFont typeface="Arial" panose="020B0604020202020204" pitchFamily="34" charset="0"/>
              <a:buChar char="•"/>
            </a:pPr>
            <a:r>
              <a:rPr lang="en-US" sz="2400" dirty="0"/>
              <a:t>Address: 270 Kilgore Lane, Suite 1200, Box 870251 Tuscaloosa AL</a:t>
            </a:r>
          </a:p>
        </p:txBody>
      </p:sp>
    </p:spTree>
    <p:extLst>
      <p:ext uri="{BB962C8B-B14F-4D97-AF65-F5344CB8AC3E}">
        <p14:creationId xmlns:p14="http://schemas.microsoft.com/office/powerpoint/2010/main" val="305645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877154"/>
          </a:xfrm>
        </p:spPr>
        <p:txBody>
          <a:bodyPr>
            <a:normAutofit/>
          </a:bodyPr>
          <a:lstStyle/>
          <a:p>
            <a:r>
              <a:rPr lang="en-US" dirty="0">
                <a:solidFill>
                  <a:srgbClr val="A22332"/>
                </a:solidFill>
              </a:rPr>
              <a:t>Crimson Legion</a:t>
            </a:r>
          </a:p>
        </p:txBody>
      </p:sp>
      <p:sp>
        <p:nvSpPr>
          <p:cNvPr id="3" name="Content Placeholder 2"/>
          <p:cNvSpPr>
            <a:spLocks noGrp="1"/>
          </p:cNvSpPr>
          <p:nvPr>
            <p:ph idx="1"/>
          </p:nvPr>
        </p:nvSpPr>
        <p:spPr>
          <a:xfrm>
            <a:off x="457200" y="1151792"/>
            <a:ext cx="4906537" cy="4833694"/>
          </a:xfrm>
        </p:spPr>
        <p:txBody>
          <a:bodyPr>
            <a:normAutofit fontScale="62500" lnSpcReduction="20000"/>
          </a:bodyPr>
          <a:lstStyle/>
          <a:p>
            <a:r>
              <a:rPr lang="en-US" dirty="0"/>
              <a:t>All military-affiliated students welcome and encouraged to join! Veterans, Dependents, Guard/Reserves, Faculty &amp; Staff</a:t>
            </a:r>
          </a:p>
          <a:p>
            <a:r>
              <a:rPr lang="en-US" dirty="0"/>
              <a:t>Parking: Off-campus students qualify for a reduced rate parking pass in our partnership lot with Alabama Marines Foundation - $180 for full school year</a:t>
            </a:r>
          </a:p>
          <a:p>
            <a:r>
              <a:rPr lang="en-US" dirty="0"/>
              <a:t>Game Day Tailgates: A free, safe environment to enjoy refreshments and watch the game</a:t>
            </a:r>
          </a:p>
          <a:p>
            <a:r>
              <a:rPr lang="en-US" dirty="0"/>
              <a:t>Volunteer Opportunities: Several committees to get involved: Veterans Advocacy, Dependent’s Advocacy, Community Outreach, Events &amp; Fundraising</a:t>
            </a:r>
          </a:p>
          <a:p>
            <a:r>
              <a:rPr lang="en-US" dirty="0"/>
              <a:t>Social events: Bi-weekly coffee &amp; small breakfast bites, BBQ’s and more!</a:t>
            </a:r>
          </a:p>
          <a:p>
            <a:pPr marL="0" indent="0">
              <a:buNone/>
            </a:pPr>
            <a:endParaRPr lang="en-US" dirty="0"/>
          </a:p>
          <a:p>
            <a:pPr marL="0" indent="0">
              <a:buNone/>
            </a:pPr>
            <a:endParaRPr lang="en-US" dirty="0"/>
          </a:p>
          <a:p>
            <a:endParaRPr lang="en-US" dirty="0">
              <a:solidFill>
                <a:srgbClr val="FFFFFF"/>
              </a:solidFill>
            </a:endParaRPr>
          </a:p>
        </p:txBody>
      </p:sp>
      <p:sp>
        <p:nvSpPr>
          <p:cNvPr id="9" name="Rectangle 8">
            <a:extLst>
              <a:ext uri="{FF2B5EF4-FFF2-40B4-BE49-F238E27FC236}">
                <a16:creationId xmlns:a16="http://schemas.microsoft.com/office/drawing/2014/main" id="{39A646E9-A290-4F46-883E-7DA4FB02C55C}"/>
              </a:ext>
            </a:extLst>
          </p:cNvPr>
          <p:cNvSpPr/>
          <p:nvPr/>
        </p:nvSpPr>
        <p:spPr>
          <a:xfrm>
            <a:off x="5363737" y="1151792"/>
            <a:ext cx="3601844" cy="3933164"/>
          </a:xfrm>
          <a:prstGeom prst="rect">
            <a:avLst/>
          </a:prstGeom>
          <a:solidFill>
            <a:srgbClr val="8E23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 picture containing text, sign, vector graphics&#10;&#10;Description automatically generated">
            <a:extLst>
              <a:ext uri="{FF2B5EF4-FFF2-40B4-BE49-F238E27FC236}">
                <a16:creationId xmlns:a16="http://schemas.microsoft.com/office/drawing/2014/main" id="{1C0F77A7-308E-FC43-901D-0E8D1A5D9ED0}"/>
              </a:ext>
            </a:extLst>
          </p:cNvPr>
          <p:cNvPicPr>
            <a:picLocks noChangeAspect="1"/>
          </p:cNvPicPr>
          <p:nvPr/>
        </p:nvPicPr>
        <p:blipFill>
          <a:blip r:embed="rId3"/>
          <a:stretch>
            <a:fillRect/>
          </a:stretch>
        </p:blipFill>
        <p:spPr>
          <a:xfrm>
            <a:off x="5558883" y="1650379"/>
            <a:ext cx="3267307" cy="3267307"/>
          </a:xfrm>
          <a:prstGeom prst="rect">
            <a:avLst/>
          </a:prstGeom>
        </p:spPr>
      </p:pic>
      <p:sp>
        <p:nvSpPr>
          <p:cNvPr id="10" name="TextBox 9">
            <a:extLst>
              <a:ext uri="{FF2B5EF4-FFF2-40B4-BE49-F238E27FC236}">
                <a16:creationId xmlns:a16="http://schemas.microsoft.com/office/drawing/2014/main" id="{102242F1-D579-934A-8171-A2FE9DFB671A}"/>
              </a:ext>
            </a:extLst>
          </p:cNvPr>
          <p:cNvSpPr txBox="1"/>
          <p:nvPr/>
        </p:nvSpPr>
        <p:spPr>
          <a:xfrm>
            <a:off x="5926873" y="1151792"/>
            <a:ext cx="2899317" cy="400110"/>
          </a:xfrm>
          <a:prstGeom prst="rect">
            <a:avLst/>
          </a:prstGeom>
          <a:noFill/>
        </p:spPr>
        <p:txBody>
          <a:bodyPr wrap="square" rtlCol="0">
            <a:spAutoFit/>
          </a:bodyPr>
          <a:lstStyle/>
          <a:p>
            <a:r>
              <a:rPr lang="en-US" sz="2000" dirty="0">
                <a:solidFill>
                  <a:schemeClr val="bg1"/>
                </a:solidFill>
              </a:rPr>
              <a:t>Follow us on Instagram!</a:t>
            </a:r>
          </a:p>
        </p:txBody>
      </p:sp>
      <p:pic>
        <p:nvPicPr>
          <p:cNvPr id="6" name="Picture 5">
            <a:extLst>
              <a:ext uri="{FF2B5EF4-FFF2-40B4-BE49-F238E27FC236}">
                <a16:creationId xmlns:a16="http://schemas.microsoft.com/office/drawing/2014/main" id="{9D55B5E2-F88D-894B-BA10-915DD93E4FEE}"/>
              </a:ext>
            </a:extLst>
          </p:cNvPr>
          <p:cNvPicPr>
            <a:picLocks noChangeAspect="1"/>
          </p:cNvPicPr>
          <p:nvPr/>
        </p:nvPicPr>
        <p:blipFill>
          <a:blip r:embed="rId4"/>
          <a:stretch>
            <a:fillRect/>
          </a:stretch>
        </p:blipFill>
        <p:spPr>
          <a:xfrm>
            <a:off x="5551809" y="1691986"/>
            <a:ext cx="3225700" cy="3225700"/>
          </a:xfrm>
          <a:prstGeom prst="rect">
            <a:avLst/>
          </a:prstGeom>
        </p:spPr>
      </p:pic>
    </p:spTree>
    <p:extLst>
      <p:ext uri="{BB962C8B-B14F-4D97-AF65-F5344CB8AC3E}">
        <p14:creationId xmlns:p14="http://schemas.microsoft.com/office/powerpoint/2010/main" val="3369358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corativ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8E2334"/>
                </a:solidFill>
              </a:rPr>
              <a:t>Military Affiliated Scholarships </a:t>
            </a:r>
          </a:p>
        </p:txBody>
      </p:sp>
      <p:sp>
        <p:nvSpPr>
          <p:cNvPr id="3" name="Content Placeholder 2"/>
          <p:cNvSpPr>
            <a:spLocks noGrp="1"/>
          </p:cNvSpPr>
          <p:nvPr>
            <p:ph idx="1"/>
          </p:nvPr>
        </p:nvSpPr>
        <p:spPr>
          <a:xfrm>
            <a:off x="457200" y="2321169"/>
            <a:ext cx="8229600" cy="2743200"/>
          </a:xfrm>
        </p:spPr>
        <p:txBody>
          <a:bodyPr>
            <a:normAutofit/>
          </a:bodyPr>
          <a:lstStyle/>
          <a:p>
            <a:r>
              <a:rPr lang="en-US" dirty="0"/>
              <a:t>Outside Scholarship List on Vets.ua.edu,</a:t>
            </a:r>
          </a:p>
          <a:p>
            <a:pPr marL="0" indent="0">
              <a:buNone/>
            </a:pPr>
            <a:r>
              <a:rPr lang="en-US" dirty="0"/>
              <a:t>	Resource Tab</a:t>
            </a:r>
          </a:p>
          <a:p>
            <a:endParaRPr lang="en-US" dirty="0"/>
          </a:p>
          <a:p>
            <a:pPr marL="0" indent="0" algn="ctr">
              <a:buNone/>
            </a:pPr>
            <a:r>
              <a:rPr lang="en-US" dirty="0"/>
              <a:t> </a:t>
            </a:r>
          </a:p>
        </p:txBody>
      </p:sp>
    </p:spTree>
    <p:extLst>
      <p:ext uri="{BB962C8B-B14F-4D97-AF65-F5344CB8AC3E}">
        <p14:creationId xmlns:p14="http://schemas.microsoft.com/office/powerpoint/2010/main" val="1535828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20929</TotalTime>
  <Words>1908</Words>
  <Application>Microsoft Office PowerPoint</Application>
  <PresentationFormat>On-screen Show (4:3)</PresentationFormat>
  <Paragraphs>274</Paragraphs>
  <Slides>33</Slides>
  <Notes>3</Notes>
  <HiddenSlides>6</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Veteran and Military Affairs  Bama Bound   David Blair Director</vt:lpstr>
      <vt:lpstr>Follow us on Instagram!!!</vt:lpstr>
      <vt:lpstr>AGENDA</vt:lpstr>
      <vt:lpstr>Who We Serve </vt:lpstr>
      <vt:lpstr>Office of Veteran and Military Affairs </vt:lpstr>
      <vt:lpstr>Resources and Services </vt:lpstr>
      <vt:lpstr>On Campus VA Health Clinic</vt:lpstr>
      <vt:lpstr>Crimson Legion</vt:lpstr>
      <vt:lpstr>Military Affiliated Scholarships </vt:lpstr>
      <vt:lpstr>No GI Bill Benefits?</vt:lpstr>
      <vt:lpstr>Know Your Benefits</vt:lpstr>
      <vt:lpstr>Chapter 33</vt:lpstr>
      <vt:lpstr>Chapter 35</vt:lpstr>
      <vt:lpstr>Alabama National Guard Education Assistance Program (ANGEAP)</vt:lpstr>
      <vt:lpstr>ANGEAP Documentation </vt:lpstr>
      <vt:lpstr>Federal Tuition Assistance</vt:lpstr>
      <vt:lpstr>James Shamlee Contact</vt:lpstr>
      <vt:lpstr>Alabama Dependent Scholarship (known as the Alabama GI Bill) </vt:lpstr>
      <vt:lpstr>Lisa Edwards Contact</vt:lpstr>
      <vt:lpstr>Certification of Benefits</vt:lpstr>
      <vt:lpstr>VMA Forms Upload Link</vt:lpstr>
      <vt:lpstr>Docusign</vt:lpstr>
      <vt:lpstr>Payment Plans</vt:lpstr>
      <vt:lpstr>Incurring Debts</vt:lpstr>
      <vt:lpstr>Alabama Dependent Scholarship Documentation </vt:lpstr>
      <vt:lpstr>Chapter 35 Residency</vt:lpstr>
      <vt:lpstr>All Other Residency </vt:lpstr>
      <vt:lpstr>Residency cont.</vt:lpstr>
      <vt:lpstr>Monthly Enrollment Verification</vt:lpstr>
      <vt:lpstr>Work Study Opportunity </vt:lpstr>
      <vt:lpstr>Health Insurance </vt:lpstr>
      <vt:lpstr>Parking</vt:lpstr>
      <vt:lpstr>CONTACT</vt:lpstr>
    </vt:vector>
  </TitlesOfParts>
  <Company>UA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VMA Bama Bound 2020</dc:title>
  <dc:creator>Doug Shinholster</dc:creator>
  <cp:lastModifiedBy>Brad Campbell</cp:lastModifiedBy>
  <cp:revision>115</cp:revision>
  <cp:lastPrinted>2021-04-14T19:56:02Z</cp:lastPrinted>
  <dcterms:created xsi:type="dcterms:W3CDTF">2015-08-27T16:35:41Z</dcterms:created>
  <dcterms:modified xsi:type="dcterms:W3CDTF">2022-05-24T15:25:58Z</dcterms:modified>
</cp:coreProperties>
</file>